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6" r:id="rId5"/>
    <p:sldId id="285" r:id="rId6"/>
    <p:sldId id="277" r:id="rId7"/>
    <p:sldId id="267" r:id="rId8"/>
    <p:sldId id="278" r:id="rId9"/>
    <p:sldId id="265" r:id="rId10"/>
    <p:sldId id="266" r:id="rId11"/>
    <p:sldId id="280" r:id="rId12"/>
    <p:sldId id="282" r:id="rId13"/>
    <p:sldId id="283" r:id="rId14"/>
    <p:sldId id="284" r:id="rId15"/>
    <p:sldId id="281" r:id="rId16"/>
    <p:sldId id="271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 damos la bienvenida" id="{E75E278A-FF0E-49A4-B170-79828D63BBAD}">
          <p14:sldIdLst>
            <p14:sldId id="276"/>
            <p14:sldId id="285"/>
            <p14:sldId id="277"/>
            <p14:sldId id="267"/>
            <p14:sldId id="278"/>
            <p14:sldId id="265"/>
            <p14:sldId id="266"/>
          </p14:sldIdLst>
        </p14:section>
        <p14:section name="Diseñar, impresionar y trabajar de manera conjunta" id="{B9B51309-D148-4332-87C2-07BE32FBCA3B}">
          <p14:sldIdLst>
            <p14:sldId id="280"/>
            <p14:sldId id="282"/>
            <p14:sldId id="283"/>
            <p14:sldId id="284"/>
            <p14:sldId id="281"/>
            <p14:sldId id="271"/>
          </p14:sldIdLst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F29"/>
    <a:srgbClr val="D24726"/>
    <a:srgbClr val="ECE1CA"/>
    <a:srgbClr val="DD462F"/>
    <a:srgbClr val="D2B4A6"/>
    <a:srgbClr val="AEB785"/>
    <a:srgbClr val="EFD5A2"/>
    <a:srgbClr val="3B3026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CA386-747D-BE62-42D3-56D6580BFC6C}" v="934" dt="2023-03-29T15:40:50.470"/>
    <p1510:client id="{2EE76C96-1366-AFB0-9CDA-85639542C8BE}" v="115" dt="2023-03-28T22:39:19.029"/>
    <p1510:client id="{97AD1BE8-5E15-086E-679B-6D7A347399BB}" v="2608" dt="2023-04-10T22:05:27.977"/>
    <p1510:client id="{B077950E-67F8-D457-A68E-C9298B646E34}" v="13" dt="2023-03-30T19:45:54.021"/>
    <p1510:client id="{B8D11647-41EA-4A46-BE34-AF45C66B7023}" v="1" dt="2023-03-30T16:26:3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4CC19-FD46-4258-8DEC-925A489CAE1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1D24948-C31B-4C20-BEAA-7449157CEA80}">
      <dgm:prSet phldrT="[Texto]"/>
      <dgm:spPr>
        <a:solidFill>
          <a:schemeClr val="accent2"/>
        </a:solidFill>
      </dgm:spPr>
      <dgm:t>
        <a:bodyPr/>
        <a:lstStyle/>
        <a:p>
          <a:r>
            <a:rPr lang="es-ES"/>
            <a:t>Velocidad</a:t>
          </a:r>
        </a:p>
        <a:p>
          <a:r>
            <a:rPr lang="es-ES"/>
            <a:t>(</a:t>
          </a:r>
          <a:r>
            <a:rPr lang="es-ES">
              <a:latin typeface="Segoe UI Light"/>
            </a:rPr>
            <a:t>50mt</a:t>
          </a:r>
          <a:r>
            <a:rPr lang="es-ES"/>
            <a:t>)</a:t>
          </a:r>
          <a:endParaRPr lang="es-PE"/>
        </a:p>
      </dgm:t>
    </dgm:pt>
    <dgm:pt modelId="{511C614C-BFF4-40B7-9B05-77D49B87B775}" type="parTrans" cxnId="{AC29857B-CF73-4063-9D31-79143DB6BECF}">
      <dgm:prSet/>
      <dgm:spPr/>
      <dgm:t>
        <a:bodyPr/>
        <a:lstStyle/>
        <a:p>
          <a:endParaRPr lang="es-PE"/>
        </a:p>
      </dgm:t>
    </dgm:pt>
    <dgm:pt modelId="{422CC1AE-B69C-49BD-BCB0-207781D8CD5F}" type="sibTrans" cxnId="{AC29857B-CF73-4063-9D31-79143DB6BECF}">
      <dgm:prSet/>
      <dgm:spPr/>
      <dgm:t>
        <a:bodyPr/>
        <a:lstStyle/>
        <a:p>
          <a:endParaRPr lang="es-PE"/>
        </a:p>
      </dgm:t>
    </dgm:pt>
    <dgm:pt modelId="{532CB7C5-DEA6-4271-A748-B2DFF7A47965}">
      <dgm:prSet phldrT="[Texto]"/>
      <dgm:spPr/>
      <dgm:t>
        <a:bodyPr/>
        <a:lstStyle/>
        <a:p>
          <a:r>
            <a:rPr lang="es-ES"/>
            <a:t>Salto longitudinal</a:t>
          </a:r>
          <a:endParaRPr lang="es-PE"/>
        </a:p>
      </dgm:t>
    </dgm:pt>
    <dgm:pt modelId="{8A188B35-4B33-48A3-9BED-27B567D60A99}" type="parTrans" cxnId="{FDAB97CF-48CF-4AAC-BEE4-D3F1D2066298}">
      <dgm:prSet/>
      <dgm:spPr/>
      <dgm:t>
        <a:bodyPr/>
        <a:lstStyle/>
        <a:p>
          <a:endParaRPr lang="es-PE"/>
        </a:p>
      </dgm:t>
    </dgm:pt>
    <dgm:pt modelId="{389C50B0-FE96-495D-9B8D-82030DFC7B68}" type="sibTrans" cxnId="{FDAB97CF-48CF-4AAC-BEE4-D3F1D2066298}">
      <dgm:prSet/>
      <dgm:spPr/>
      <dgm:t>
        <a:bodyPr/>
        <a:lstStyle/>
        <a:p>
          <a:endParaRPr lang="es-PE"/>
        </a:p>
      </dgm:t>
    </dgm:pt>
    <dgm:pt modelId="{DD91E4BD-3057-48D2-934B-BDC99B25386E}">
      <dgm:prSet phldrT="[Texto]"/>
      <dgm:spPr/>
      <dgm:t>
        <a:bodyPr/>
        <a:lstStyle/>
        <a:p>
          <a:r>
            <a:rPr lang="es-ES"/>
            <a:t>Salto vertical</a:t>
          </a:r>
          <a:endParaRPr lang="es-PE"/>
        </a:p>
      </dgm:t>
    </dgm:pt>
    <dgm:pt modelId="{9C482788-A606-4BA4-8E0B-59DFD8A1CAF2}" type="parTrans" cxnId="{40BA7D07-3959-418E-A686-A4B929C8FC72}">
      <dgm:prSet/>
      <dgm:spPr/>
      <dgm:t>
        <a:bodyPr/>
        <a:lstStyle/>
        <a:p>
          <a:endParaRPr lang="es-PE"/>
        </a:p>
      </dgm:t>
    </dgm:pt>
    <dgm:pt modelId="{66A14FBC-D14E-488C-AB80-520DAC23F1C5}" type="sibTrans" cxnId="{40BA7D07-3959-418E-A686-A4B929C8FC72}">
      <dgm:prSet/>
      <dgm:spPr/>
      <dgm:t>
        <a:bodyPr/>
        <a:lstStyle/>
        <a:p>
          <a:endParaRPr lang="es-PE"/>
        </a:p>
      </dgm:t>
    </dgm:pt>
    <dgm:pt modelId="{BC37CF77-67E1-496E-B963-A11FF091540D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/>
            <a:t>Registro de marcas en tiempo y distancia</a:t>
          </a:r>
          <a:endParaRPr lang="es-PE"/>
        </a:p>
      </dgm:t>
    </dgm:pt>
    <dgm:pt modelId="{EE98BC6E-0863-42B9-A475-B137B598BFEC}" type="parTrans" cxnId="{9B515CFB-ED22-40A7-B31C-52A9B6B2275C}">
      <dgm:prSet/>
      <dgm:spPr/>
      <dgm:t>
        <a:bodyPr/>
        <a:lstStyle/>
        <a:p>
          <a:endParaRPr lang="es-PE"/>
        </a:p>
      </dgm:t>
    </dgm:pt>
    <dgm:pt modelId="{CF467F42-8637-4E9E-8160-3E73787083FD}" type="sibTrans" cxnId="{9B515CFB-ED22-40A7-B31C-52A9B6B2275C}">
      <dgm:prSet/>
      <dgm:spPr/>
      <dgm:t>
        <a:bodyPr/>
        <a:lstStyle/>
        <a:p>
          <a:endParaRPr lang="es-PE"/>
        </a:p>
      </dgm:t>
    </dgm:pt>
    <dgm:pt modelId="{78C36A22-9C1D-4694-BA76-A2AF0DEC226A}">
      <dgm:prSet phldrT="[Texto]"/>
      <dgm:spPr>
        <a:solidFill>
          <a:schemeClr val="accent2"/>
        </a:solidFill>
      </dgm:spPr>
      <dgm:t>
        <a:bodyPr/>
        <a:lstStyle/>
        <a:p>
          <a:r>
            <a:rPr lang="es-ES"/>
            <a:t>Resistencia</a:t>
          </a:r>
        </a:p>
        <a:p>
          <a:r>
            <a:rPr lang="es-ES"/>
            <a:t>800 </a:t>
          </a:r>
          <a:r>
            <a:rPr lang="es-ES" err="1"/>
            <a:t>mt</a:t>
          </a:r>
          <a:endParaRPr lang="es-ES"/>
        </a:p>
      </dgm:t>
    </dgm:pt>
    <dgm:pt modelId="{DBDA19F1-4886-4269-A047-72211022EAB3}" type="parTrans" cxnId="{6C94289A-9CA6-424F-9548-D972EAF78AF4}">
      <dgm:prSet/>
      <dgm:spPr/>
      <dgm:t>
        <a:bodyPr/>
        <a:lstStyle/>
        <a:p>
          <a:endParaRPr lang="es-PE"/>
        </a:p>
      </dgm:t>
    </dgm:pt>
    <dgm:pt modelId="{3D6A315D-72B2-4932-BAF6-2EF6F3E83AF1}" type="sibTrans" cxnId="{6C94289A-9CA6-424F-9548-D972EAF78AF4}">
      <dgm:prSet/>
      <dgm:spPr/>
      <dgm:t>
        <a:bodyPr/>
        <a:lstStyle/>
        <a:p>
          <a:endParaRPr lang="es-PE"/>
        </a:p>
      </dgm:t>
    </dgm:pt>
    <dgm:pt modelId="{E9E0CAA2-F9FB-4A21-B749-0C2BD762CDE1}" type="pres">
      <dgm:prSet presAssocID="{72D4CC19-FD46-4258-8DEC-925A489CAE1C}" presName="linearFlow" presStyleCnt="0">
        <dgm:presLayoutVars>
          <dgm:dir/>
          <dgm:resizeHandles val="exact"/>
        </dgm:presLayoutVars>
      </dgm:prSet>
      <dgm:spPr/>
    </dgm:pt>
    <dgm:pt modelId="{E63438C5-0CE2-4003-A1A8-BAA401EA08D9}" type="pres">
      <dgm:prSet presAssocID="{01D24948-C31B-4C20-BEAA-7449157CEA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156FF0-59DC-4B3D-85A7-294BC9CF192E}" type="pres">
      <dgm:prSet presAssocID="{422CC1AE-B69C-49BD-BCB0-207781D8CD5F}" presName="spacerL" presStyleCnt="0"/>
      <dgm:spPr/>
    </dgm:pt>
    <dgm:pt modelId="{1989FA40-DE0B-4CF7-80CA-129AF289D5F0}" type="pres">
      <dgm:prSet presAssocID="{422CC1AE-B69C-49BD-BCB0-207781D8CD5F}" presName="sibTrans" presStyleLbl="sibTrans2D1" presStyleIdx="0" presStyleCnt="4"/>
      <dgm:spPr>
        <a:prstGeom prst="chevron">
          <a:avLst/>
        </a:prstGeom>
      </dgm:spPr>
      <dgm:t>
        <a:bodyPr/>
        <a:lstStyle/>
        <a:p>
          <a:endParaRPr lang="es-PE"/>
        </a:p>
      </dgm:t>
    </dgm:pt>
    <dgm:pt modelId="{212DE051-1F8F-4176-A95B-64DE7C2976D3}" type="pres">
      <dgm:prSet presAssocID="{422CC1AE-B69C-49BD-BCB0-207781D8CD5F}" presName="spacerR" presStyleCnt="0"/>
      <dgm:spPr/>
    </dgm:pt>
    <dgm:pt modelId="{85FE4FBF-791D-451B-9656-A38696983615}" type="pres">
      <dgm:prSet presAssocID="{532CB7C5-DEA6-4271-A748-B2DFF7A479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A00302-DAF3-4E76-BD1C-29B1B0D6B0E8}" type="pres">
      <dgm:prSet presAssocID="{389C50B0-FE96-495D-9B8D-82030DFC7B68}" presName="spacerL" presStyleCnt="0"/>
      <dgm:spPr/>
    </dgm:pt>
    <dgm:pt modelId="{CB6E98AE-8336-4420-BBC5-01B2E0B4AAA1}" type="pres">
      <dgm:prSet presAssocID="{389C50B0-FE96-495D-9B8D-82030DFC7B68}" presName="sibTrans" presStyleLbl="sibTrans2D1" presStyleIdx="1" presStyleCnt="4"/>
      <dgm:spPr>
        <a:prstGeom prst="chevron">
          <a:avLst/>
        </a:prstGeom>
      </dgm:spPr>
      <dgm:t>
        <a:bodyPr/>
        <a:lstStyle/>
        <a:p>
          <a:endParaRPr lang="es-PE"/>
        </a:p>
      </dgm:t>
    </dgm:pt>
    <dgm:pt modelId="{2FEFFE8C-F817-4544-815F-BCB151A9FE4C}" type="pres">
      <dgm:prSet presAssocID="{389C50B0-FE96-495D-9B8D-82030DFC7B68}" presName="spacerR" presStyleCnt="0"/>
      <dgm:spPr/>
    </dgm:pt>
    <dgm:pt modelId="{706B1E4D-ABD0-4F4F-B4AF-578D510FDBEC}" type="pres">
      <dgm:prSet presAssocID="{DD91E4BD-3057-48D2-934B-BDC99B2538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66F2B7-8560-4E1E-AA58-F73D7AFC6F29}" type="pres">
      <dgm:prSet presAssocID="{66A14FBC-D14E-488C-AB80-520DAC23F1C5}" presName="spacerL" presStyleCnt="0"/>
      <dgm:spPr/>
    </dgm:pt>
    <dgm:pt modelId="{CE644FEF-11A9-4235-8904-3853A6238CB3}" type="pres">
      <dgm:prSet presAssocID="{66A14FBC-D14E-488C-AB80-520DAC23F1C5}" presName="sibTrans" presStyleLbl="sibTrans2D1" presStyleIdx="2" presStyleCnt="4"/>
      <dgm:spPr>
        <a:prstGeom prst="chevron">
          <a:avLst/>
        </a:prstGeom>
      </dgm:spPr>
      <dgm:t>
        <a:bodyPr/>
        <a:lstStyle/>
        <a:p>
          <a:endParaRPr lang="es-PE"/>
        </a:p>
      </dgm:t>
    </dgm:pt>
    <dgm:pt modelId="{EF35A11F-83FE-4412-8B79-0070368C2193}" type="pres">
      <dgm:prSet presAssocID="{66A14FBC-D14E-488C-AB80-520DAC23F1C5}" presName="spacerR" presStyleCnt="0"/>
      <dgm:spPr/>
    </dgm:pt>
    <dgm:pt modelId="{F2814255-272A-470C-9188-A087B093D132}" type="pres">
      <dgm:prSet presAssocID="{78C36A22-9C1D-4694-BA76-A2AF0DEC22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65AB52-E9EB-4480-A4D6-551C178CB6B7}" type="pres">
      <dgm:prSet presAssocID="{3D6A315D-72B2-4932-BAF6-2EF6F3E83AF1}" presName="spacerL" presStyleCnt="0"/>
      <dgm:spPr/>
    </dgm:pt>
    <dgm:pt modelId="{4DC6866C-E2AF-4D45-AADB-1F8E1F48E65D}" type="pres">
      <dgm:prSet presAssocID="{3D6A315D-72B2-4932-BAF6-2EF6F3E83AF1}" presName="sibTrans" presStyleLbl="sibTrans2D1" presStyleIdx="3" presStyleCnt="4"/>
      <dgm:spPr/>
      <dgm:t>
        <a:bodyPr/>
        <a:lstStyle/>
        <a:p>
          <a:endParaRPr lang="es-PE"/>
        </a:p>
      </dgm:t>
    </dgm:pt>
    <dgm:pt modelId="{EBA7EFF0-3197-4FF0-9DCC-5B945E0F5CF6}" type="pres">
      <dgm:prSet presAssocID="{3D6A315D-72B2-4932-BAF6-2EF6F3E83AF1}" presName="spacerR" presStyleCnt="0"/>
      <dgm:spPr/>
    </dgm:pt>
    <dgm:pt modelId="{F2DBE4E9-C091-4180-B79F-6C21642B146F}" type="pres">
      <dgm:prSet presAssocID="{BC37CF77-67E1-496E-B963-A11FF09154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9798498-10D0-4BB7-8A0B-89E4245E2F5B}" type="presOf" srcId="{72D4CC19-FD46-4258-8DEC-925A489CAE1C}" destId="{E9E0CAA2-F9FB-4A21-B749-0C2BD762CDE1}" srcOrd="0" destOrd="0" presId="urn:microsoft.com/office/officeart/2005/8/layout/equation1"/>
    <dgm:cxn modelId="{6B5A1ED5-672B-49EA-AF78-4D5CBDFFBDAA}" type="presOf" srcId="{BC37CF77-67E1-496E-B963-A11FF091540D}" destId="{F2DBE4E9-C091-4180-B79F-6C21642B146F}" srcOrd="0" destOrd="0" presId="urn:microsoft.com/office/officeart/2005/8/layout/equation1"/>
    <dgm:cxn modelId="{DA7AA7B5-0920-4DD6-855B-6932D6FC8E1D}" type="presOf" srcId="{01D24948-C31B-4C20-BEAA-7449157CEA80}" destId="{E63438C5-0CE2-4003-A1A8-BAA401EA08D9}" srcOrd="0" destOrd="0" presId="urn:microsoft.com/office/officeart/2005/8/layout/equation1"/>
    <dgm:cxn modelId="{9B515CFB-ED22-40A7-B31C-52A9B6B2275C}" srcId="{72D4CC19-FD46-4258-8DEC-925A489CAE1C}" destId="{BC37CF77-67E1-496E-B963-A11FF091540D}" srcOrd="4" destOrd="0" parTransId="{EE98BC6E-0863-42B9-A475-B137B598BFEC}" sibTransId="{CF467F42-8637-4E9E-8160-3E73787083FD}"/>
    <dgm:cxn modelId="{6C94289A-9CA6-424F-9548-D972EAF78AF4}" srcId="{72D4CC19-FD46-4258-8DEC-925A489CAE1C}" destId="{78C36A22-9C1D-4694-BA76-A2AF0DEC226A}" srcOrd="3" destOrd="0" parTransId="{DBDA19F1-4886-4269-A047-72211022EAB3}" sibTransId="{3D6A315D-72B2-4932-BAF6-2EF6F3E83AF1}"/>
    <dgm:cxn modelId="{F8DCA54E-6720-408A-9AA0-D7D95FC4DC26}" type="presOf" srcId="{78C36A22-9C1D-4694-BA76-A2AF0DEC226A}" destId="{F2814255-272A-470C-9188-A087B093D132}" srcOrd="0" destOrd="0" presId="urn:microsoft.com/office/officeart/2005/8/layout/equation1"/>
    <dgm:cxn modelId="{AC29857B-CF73-4063-9D31-79143DB6BECF}" srcId="{72D4CC19-FD46-4258-8DEC-925A489CAE1C}" destId="{01D24948-C31B-4C20-BEAA-7449157CEA80}" srcOrd="0" destOrd="0" parTransId="{511C614C-BFF4-40B7-9B05-77D49B87B775}" sibTransId="{422CC1AE-B69C-49BD-BCB0-207781D8CD5F}"/>
    <dgm:cxn modelId="{F620C6C1-BDB4-4269-9B0F-87841DAE1F34}" type="presOf" srcId="{422CC1AE-B69C-49BD-BCB0-207781D8CD5F}" destId="{1989FA40-DE0B-4CF7-80CA-129AF289D5F0}" srcOrd="0" destOrd="0" presId="urn:microsoft.com/office/officeart/2005/8/layout/equation1"/>
    <dgm:cxn modelId="{495107D2-EE0A-4511-933B-08BF39B117AF}" type="presOf" srcId="{389C50B0-FE96-495D-9B8D-82030DFC7B68}" destId="{CB6E98AE-8336-4420-BBC5-01B2E0B4AAA1}" srcOrd="0" destOrd="0" presId="urn:microsoft.com/office/officeart/2005/8/layout/equation1"/>
    <dgm:cxn modelId="{7F266795-A990-43D3-BDD5-DE74E9C227D7}" type="presOf" srcId="{532CB7C5-DEA6-4271-A748-B2DFF7A47965}" destId="{85FE4FBF-791D-451B-9656-A38696983615}" srcOrd="0" destOrd="0" presId="urn:microsoft.com/office/officeart/2005/8/layout/equation1"/>
    <dgm:cxn modelId="{FDAB97CF-48CF-4AAC-BEE4-D3F1D2066298}" srcId="{72D4CC19-FD46-4258-8DEC-925A489CAE1C}" destId="{532CB7C5-DEA6-4271-A748-B2DFF7A47965}" srcOrd="1" destOrd="0" parTransId="{8A188B35-4B33-48A3-9BED-27B567D60A99}" sibTransId="{389C50B0-FE96-495D-9B8D-82030DFC7B68}"/>
    <dgm:cxn modelId="{35A59A39-C070-4D8E-B83E-8E343A96343E}" type="presOf" srcId="{3D6A315D-72B2-4932-BAF6-2EF6F3E83AF1}" destId="{4DC6866C-E2AF-4D45-AADB-1F8E1F48E65D}" srcOrd="0" destOrd="0" presId="urn:microsoft.com/office/officeart/2005/8/layout/equation1"/>
    <dgm:cxn modelId="{40BA7D07-3959-418E-A686-A4B929C8FC72}" srcId="{72D4CC19-FD46-4258-8DEC-925A489CAE1C}" destId="{DD91E4BD-3057-48D2-934B-BDC99B25386E}" srcOrd="2" destOrd="0" parTransId="{9C482788-A606-4BA4-8E0B-59DFD8A1CAF2}" sibTransId="{66A14FBC-D14E-488C-AB80-520DAC23F1C5}"/>
    <dgm:cxn modelId="{5197A13F-F0D3-47C0-82E3-86567ADE6E32}" type="presOf" srcId="{DD91E4BD-3057-48D2-934B-BDC99B25386E}" destId="{706B1E4D-ABD0-4F4F-B4AF-578D510FDBEC}" srcOrd="0" destOrd="0" presId="urn:microsoft.com/office/officeart/2005/8/layout/equation1"/>
    <dgm:cxn modelId="{DCD93CEC-B3C1-44BE-BBC3-2D237D551477}" type="presOf" srcId="{66A14FBC-D14E-488C-AB80-520DAC23F1C5}" destId="{CE644FEF-11A9-4235-8904-3853A6238CB3}" srcOrd="0" destOrd="0" presId="urn:microsoft.com/office/officeart/2005/8/layout/equation1"/>
    <dgm:cxn modelId="{5DF0925A-401F-4DD0-AB19-DB8AABD254D5}" type="presParOf" srcId="{E9E0CAA2-F9FB-4A21-B749-0C2BD762CDE1}" destId="{E63438C5-0CE2-4003-A1A8-BAA401EA08D9}" srcOrd="0" destOrd="0" presId="urn:microsoft.com/office/officeart/2005/8/layout/equation1"/>
    <dgm:cxn modelId="{10BF0C84-C89A-416D-8CCB-4735CC939C9D}" type="presParOf" srcId="{E9E0CAA2-F9FB-4A21-B749-0C2BD762CDE1}" destId="{D0156FF0-59DC-4B3D-85A7-294BC9CF192E}" srcOrd="1" destOrd="0" presId="urn:microsoft.com/office/officeart/2005/8/layout/equation1"/>
    <dgm:cxn modelId="{2AF9FC28-4C3B-4DD2-866C-2D271381A075}" type="presParOf" srcId="{E9E0CAA2-F9FB-4A21-B749-0C2BD762CDE1}" destId="{1989FA40-DE0B-4CF7-80CA-129AF289D5F0}" srcOrd="2" destOrd="0" presId="urn:microsoft.com/office/officeart/2005/8/layout/equation1"/>
    <dgm:cxn modelId="{DFC1CC43-18A2-43E3-965E-678F90EF8202}" type="presParOf" srcId="{E9E0CAA2-F9FB-4A21-B749-0C2BD762CDE1}" destId="{212DE051-1F8F-4176-A95B-64DE7C2976D3}" srcOrd="3" destOrd="0" presId="urn:microsoft.com/office/officeart/2005/8/layout/equation1"/>
    <dgm:cxn modelId="{B0D1D39E-5CFD-490A-B300-359F08E43BC8}" type="presParOf" srcId="{E9E0CAA2-F9FB-4A21-B749-0C2BD762CDE1}" destId="{85FE4FBF-791D-451B-9656-A38696983615}" srcOrd="4" destOrd="0" presId="urn:microsoft.com/office/officeart/2005/8/layout/equation1"/>
    <dgm:cxn modelId="{DDF335AD-3DA5-4555-90AE-8935A4B66C69}" type="presParOf" srcId="{E9E0CAA2-F9FB-4A21-B749-0C2BD762CDE1}" destId="{AAA00302-DAF3-4E76-BD1C-29B1B0D6B0E8}" srcOrd="5" destOrd="0" presId="urn:microsoft.com/office/officeart/2005/8/layout/equation1"/>
    <dgm:cxn modelId="{E6251A63-8872-4345-B962-3E958D649CF6}" type="presParOf" srcId="{E9E0CAA2-F9FB-4A21-B749-0C2BD762CDE1}" destId="{CB6E98AE-8336-4420-BBC5-01B2E0B4AAA1}" srcOrd="6" destOrd="0" presId="urn:microsoft.com/office/officeart/2005/8/layout/equation1"/>
    <dgm:cxn modelId="{5AC978BB-719D-45D6-8685-B68D579BC3C5}" type="presParOf" srcId="{E9E0CAA2-F9FB-4A21-B749-0C2BD762CDE1}" destId="{2FEFFE8C-F817-4544-815F-BCB151A9FE4C}" srcOrd="7" destOrd="0" presId="urn:microsoft.com/office/officeart/2005/8/layout/equation1"/>
    <dgm:cxn modelId="{58F004F5-1722-4B02-A505-AD77D79F2186}" type="presParOf" srcId="{E9E0CAA2-F9FB-4A21-B749-0C2BD762CDE1}" destId="{706B1E4D-ABD0-4F4F-B4AF-578D510FDBEC}" srcOrd="8" destOrd="0" presId="urn:microsoft.com/office/officeart/2005/8/layout/equation1"/>
    <dgm:cxn modelId="{904F5AA7-B4AD-4CE5-97B0-CA2DE8A72A75}" type="presParOf" srcId="{E9E0CAA2-F9FB-4A21-B749-0C2BD762CDE1}" destId="{CF66F2B7-8560-4E1E-AA58-F73D7AFC6F29}" srcOrd="9" destOrd="0" presId="urn:microsoft.com/office/officeart/2005/8/layout/equation1"/>
    <dgm:cxn modelId="{9334CE35-7059-4331-9450-5D7DC6A36D2C}" type="presParOf" srcId="{E9E0CAA2-F9FB-4A21-B749-0C2BD762CDE1}" destId="{CE644FEF-11A9-4235-8904-3853A6238CB3}" srcOrd="10" destOrd="0" presId="urn:microsoft.com/office/officeart/2005/8/layout/equation1"/>
    <dgm:cxn modelId="{E8648D4B-FB3B-4F75-B17E-95E895371DA4}" type="presParOf" srcId="{E9E0CAA2-F9FB-4A21-B749-0C2BD762CDE1}" destId="{EF35A11F-83FE-4412-8B79-0070368C2193}" srcOrd="11" destOrd="0" presId="urn:microsoft.com/office/officeart/2005/8/layout/equation1"/>
    <dgm:cxn modelId="{BB990E9C-5BB5-4BCA-8628-ED32B2748ECA}" type="presParOf" srcId="{E9E0CAA2-F9FB-4A21-B749-0C2BD762CDE1}" destId="{F2814255-272A-470C-9188-A087B093D132}" srcOrd="12" destOrd="0" presId="urn:microsoft.com/office/officeart/2005/8/layout/equation1"/>
    <dgm:cxn modelId="{DD66FA01-C178-41C1-B1D9-767A97759559}" type="presParOf" srcId="{E9E0CAA2-F9FB-4A21-B749-0C2BD762CDE1}" destId="{7D65AB52-E9EB-4480-A4D6-551C178CB6B7}" srcOrd="13" destOrd="0" presId="urn:microsoft.com/office/officeart/2005/8/layout/equation1"/>
    <dgm:cxn modelId="{5BA75EFC-FA8F-4713-8724-56C06B08EECF}" type="presParOf" srcId="{E9E0CAA2-F9FB-4A21-B749-0C2BD762CDE1}" destId="{4DC6866C-E2AF-4D45-AADB-1F8E1F48E65D}" srcOrd="14" destOrd="0" presId="urn:microsoft.com/office/officeart/2005/8/layout/equation1"/>
    <dgm:cxn modelId="{2001E91A-0EAF-44C8-9FBC-E2A5E0994DD0}" type="presParOf" srcId="{E9E0CAA2-F9FB-4A21-B749-0C2BD762CDE1}" destId="{EBA7EFF0-3197-4FF0-9DCC-5B945E0F5CF6}" srcOrd="15" destOrd="0" presId="urn:microsoft.com/office/officeart/2005/8/layout/equation1"/>
    <dgm:cxn modelId="{4A278CF5-96C0-4DCB-8080-6FC4313A6927}" type="presParOf" srcId="{E9E0CAA2-F9FB-4A21-B749-0C2BD762CDE1}" destId="{F2DBE4E9-C091-4180-B79F-6C21642B146F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15F8A9B1-1372-4D6E-BDB5-6E27FD94B4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48937DA-465D-4391-AF36-F9521626C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BC0C-7BEC-4554-B2BB-73ABAC21F543}" type="datetime1">
              <a:rPr lang="es-ES" noProof="1" smtClean="0"/>
              <a:t>11/04/2023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5350386-CB2E-4296-9A33-272CACAEDF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1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AC94D2B-9DEC-4036-8D64-0D156A1A3F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8D2D-B852-4E89-B9A6-25A67F389DD5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892143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314280-5B8B-4C89-9515-2EAC87078B59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1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D0EB7-F1CE-47C5-8434-1950EAF2DC1B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0CE11-4F4D-4E86-85BA-336394E54FDC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273654-1914-4A9D-9E5D-2B067958BADB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1"/>
              <a:t>Haga clic para modificar el estilo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4299C-6D1A-4A0D-82A7-82B373DE8104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9AD628-8F35-4EBE-8419-AE6CE5385CAD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8" name="Rectángulo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1E6C6-DB1B-4E68-8C04-0FB83CF4BD3F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9" name="Rectángulo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42C0-8D89-43E8-8A90-EC018D3752DA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11" name="Rectángulo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75C31-FC73-4838-834A-2432B97D33D8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76B26-DDFA-49B3-B4FA-493FD33974AF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Haga clic para modificar el estilo de texto del patrón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Segundo nivel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Tercer nivel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Cuarto nivel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es-ES" noProof="1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34EF3-5C08-4673-B371-47F80F0E89D6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1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1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7F31E-B0A6-495B-BC80-9E784E4A7C46}" type="datetime1">
              <a:rPr lang="es-ES" noProof="1" dirty="0" smtClean="0"/>
              <a:t>11/04/2023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8FE33D-BB6E-404D-8208-4B89D9301B41}" type="datetime1">
              <a:rPr lang="es-ES" noProof="1" smtClean="0"/>
              <a:t>11/04/2023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54442" y="2723288"/>
            <a:ext cx="96959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0305" marR="1069340" algn="ctr">
              <a:spcAft>
                <a:spcPts val="0"/>
              </a:spcAft>
            </a:pPr>
            <a:r>
              <a:rPr lang="es-ES" sz="3200" i="1">
                <a:latin typeface="Arial" panose="020B0604020202020204" pitchFamily="34" charset="0"/>
                <a:ea typeface="Arial" panose="020B0604020202020204" pitchFamily="34" charset="0"/>
              </a:rPr>
              <a:t>Estudiantes con habilidades</a:t>
            </a:r>
            <a:r>
              <a:rPr lang="es-ES" sz="3200" i="1" spc="5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200" i="1">
                <a:latin typeface="Arial" panose="020B0604020202020204" pitchFamily="34" charset="0"/>
                <a:ea typeface="Arial" panose="020B0604020202020204" pitchFamily="34" charset="0"/>
              </a:rPr>
              <a:t>sobresalientes Artísticas o Deportivas</a:t>
            </a:r>
            <a:r>
              <a:rPr lang="es-ES" sz="3200" i="1" spc="-655">
                <a:latin typeface="Arial" panose="020B0604020202020204" pitchFamily="34" charset="0"/>
                <a:ea typeface="Arial" panose="020B0604020202020204" pitchFamily="34" charset="0"/>
              </a:rPr>
              <a:t>      </a:t>
            </a:r>
            <a:endParaRPr lang="es-PE" sz="3200" i="1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70305" marR="1069340" algn="ctr">
              <a:spcAft>
                <a:spcPts val="0"/>
              </a:spcAft>
            </a:pPr>
            <a:r>
              <a:rPr lang="es-ES" sz="3200" i="1">
                <a:latin typeface="Arial" panose="020B0604020202020204" pitchFamily="34" charset="0"/>
                <a:ea typeface="Arial" panose="020B0604020202020204" pitchFamily="34" charset="0"/>
              </a:rPr>
              <a:t>a los Colegios de Alto Rendimiento</a:t>
            </a:r>
            <a:r>
              <a:rPr lang="es-ES" sz="3200" i="1" spc="5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200" i="1">
                <a:latin typeface="Arial" panose="020B0604020202020204" pitchFamily="34" charset="0"/>
                <a:ea typeface="Arial" panose="020B0604020202020204" pitchFamily="34" charset="0"/>
              </a:rPr>
              <a:t>2023”</a:t>
            </a:r>
            <a:endParaRPr lang="es-PE" sz="3200" i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96561" y="148281"/>
            <a:ext cx="3850734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6000">
                <a:solidFill>
                  <a:schemeClr val="bg1"/>
                </a:solidFill>
              </a:rPr>
              <a:t>DEBEDSAR</a:t>
            </a:r>
            <a:endParaRPr lang="es-PE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5" descr="Imagen que contiene reloj, objeto, lego&#10;&#10;Descripción generada automáticamente">
            <a:extLst>
              <a:ext uri="{FF2B5EF4-FFF2-40B4-BE49-F238E27FC236}">
                <a16:creationId xmlns:a16="http://schemas.microsoft.com/office/drawing/2014/main" xmlns="" id="{911287D3-ACFF-FB2A-6156-809BEEC77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0" t="13309" r="1805" b="21763"/>
          <a:stretch/>
        </p:blipFill>
        <p:spPr>
          <a:xfrm>
            <a:off x="666996" y="4125686"/>
            <a:ext cx="813078" cy="6727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Pruebas en circuito para Futbol – FASE II</a:t>
            </a:r>
            <a:endParaRPr lang="es-PE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6" y="1638318"/>
            <a:ext cx="4132349" cy="100407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6" y="2642390"/>
            <a:ext cx="3883317" cy="1057961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11541" r="5764" b="25414"/>
          <a:stretch/>
        </p:blipFill>
        <p:spPr bwMode="auto">
          <a:xfrm>
            <a:off x="2925402" y="3946598"/>
            <a:ext cx="3906743" cy="965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2423" y="3474040"/>
            <a:ext cx="1311448" cy="451405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786313" y="1804144"/>
            <a:ext cx="221246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Conducción del balón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93266" y="3074853"/>
            <a:ext cx="225388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Aceleración con balón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139896" y="4240661"/>
            <a:ext cx="254358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Velocidad con obstáculos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218291" y="5616219"/>
            <a:ext cx="3072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Remate</a:t>
            </a:r>
            <a:r>
              <a:rPr lang="es-E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balón con precisión</a:t>
            </a:r>
            <a:endParaRPr lang="es-PE"/>
          </a:p>
        </p:txBody>
      </p:sp>
      <p:sp>
        <p:nvSpPr>
          <p:cNvPr id="12" name="Flecha curvada hacia la izquierda 11"/>
          <p:cNvSpPr/>
          <p:nvPr/>
        </p:nvSpPr>
        <p:spPr>
          <a:xfrm rot="20028763" flipH="1">
            <a:off x="453772" y="2220284"/>
            <a:ext cx="255940" cy="988013"/>
          </a:xfrm>
          <a:prstGeom prst="curvedLeftArrow">
            <a:avLst>
              <a:gd name="adj1" fmla="val 1624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Flecha curvada hacia la izquierda 12"/>
          <p:cNvSpPr/>
          <p:nvPr/>
        </p:nvSpPr>
        <p:spPr>
          <a:xfrm rot="19121181" flipH="1">
            <a:off x="2034872" y="3548222"/>
            <a:ext cx="255940" cy="1179524"/>
          </a:xfrm>
          <a:prstGeom prst="curvedLeftArrow">
            <a:avLst>
              <a:gd name="adj1" fmla="val 1624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19452349" flipH="1">
            <a:off x="2842649" y="4833805"/>
            <a:ext cx="255940" cy="988013"/>
          </a:xfrm>
          <a:prstGeom prst="curvedLeftArrow">
            <a:avLst>
              <a:gd name="adj1" fmla="val 16243"/>
              <a:gd name="adj2" fmla="val 57722"/>
              <a:gd name="adj3" fmla="val 26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59" y="5278673"/>
            <a:ext cx="1588579" cy="12618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" name="CuadroTexto 14"/>
          <p:cNvSpPr txBox="1"/>
          <p:nvPr/>
        </p:nvSpPr>
        <p:spPr>
          <a:xfrm>
            <a:off x="109003" y="4808752"/>
            <a:ext cx="2241722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/>
              <a:t>Ubicación del circuito</a:t>
            </a:r>
            <a:endParaRPr lang="es-PE" sz="16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98D1731-C8CF-84D7-7937-70FF0B70B3BB}"/>
              </a:ext>
            </a:extLst>
          </p:cNvPr>
          <p:cNvSpPr txBox="1"/>
          <p:nvPr/>
        </p:nvSpPr>
        <p:spPr>
          <a:xfrm>
            <a:off x="4872841" y="2101933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Calibri"/>
                <a:cs typeface="Calibri"/>
              </a:rPr>
              <a:t>(7 </a:t>
            </a:r>
            <a:r>
              <a:rPr lang="en-US" sz="1100" err="1">
                <a:latin typeface="Calibri"/>
                <a:cs typeface="Calibri"/>
              </a:rPr>
              <a:t>conos</a:t>
            </a:r>
            <a:r>
              <a:rPr lang="en-US" sz="1100">
                <a:latin typeface="Calibri"/>
                <a:cs typeface="Calibri"/>
              </a:rPr>
              <a:t> </a:t>
            </a:r>
            <a:r>
              <a:rPr lang="en-US" sz="1100" err="1">
                <a:latin typeface="Calibri"/>
                <a:cs typeface="Calibri"/>
              </a:rPr>
              <a:t>alineados</a:t>
            </a:r>
            <a:r>
              <a:rPr lang="en-US" sz="1100">
                <a:latin typeface="Calibri"/>
                <a:cs typeface="Calibri"/>
              </a:rPr>
              <a:t> a </a:t>
            </a:r>
            <a:r>
              <a:rPr lang="en-US" sz="1100" err="1">
                <a:latin typeface="Calibri"/>
                <a:cs typeface="Calibri"/>
              </a:rPr>
              <a:t>una</a:t>
            </a:r>
            <a:r>
              <a:rPr lang="en-US" sz="1100">
                <a:latin typeface="Calibri"/>
                <a:cs typeface="Calibri"/>
              </a:rPr>
              <a:t> </a:t>
            </a:r>
            <a:r>
              <a:rPr lang="en-US" sz="1100" err="1">
                <a:latin typeface="Calibri"/>
                <a:cs typeface="Calibri"/>
              </a:rPr>
              <a:t>distancia</a:t>
            </a:r>
            <a:r>
              <a:rPr lang="en-US" sz="1100">
                <a:latin typeface="Calibri"/>
                <a:cs typeface="Calibri"/>
              </a:rPr>
              <a:t> de 2 m de </a:t>
            </a:r>
            <a:r>
              <a:rPr lang="en-US" sz="1100" err="1">
                <a:latin typeface="Calibri"/>
                <a:cs typeface="Calibri"/>
              </a:rPr>
              <a:t>separación</a:t>
            </a:r>
            <a:r>
              <a:rPr lang="en-US" sz="1100">
                <a:latin typeface="Calibri"/>
                <a:cs typeface="Calibri"/>
              </a:rPr>
              <a:t> entre conos)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B05BA20-4A0E-0238-87F0-CC16E906272E}"/>
              </a:ext>
            </a:extLst>
          </p:cNvPr>
          <p:cNvSpPr txBox="1"/>
          <p:nvPr/>
        </p:nvSpPr>
        <p:spPr>
          <a:xfrm>
            <a:off x="6139543" y="3319153"/>
            <a:ext cx="155566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100">
                <a:latin typeface="Calibri"/>
                <a:cs typeface="Calibri"/>
              </a:rPr>
              <a:t>(20 metros de distancia)</a:t>
            </a:r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D96940E-6280-F91A-9E03-FC969E09599C}"/>
              </a:ext>
            </a:extLst>
          </p:cNvPr>
          <p:cNvSpPr txBox="1"/>
          <p:nvPr/>
        </p:nvSpPr>
        <p:spPr>
          <a:xfrm>
            <a:off x="7703127" y="4536373"/>
            <a:ext cx="155566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100">
                <a:latin typeface="Calibri"/>
                <a:cs typeface="Calibri"/>
              </a:rPr>
              <a:t>(2 columnas de 10 aros)</a:t>
            </a:r>
            <a:endParaRPr lang="es-ES">
              <a:cs typeface="Segoe U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4CF8438-3531-F5A2-6662-B3C07E1E55B3}"/>
              </a:ext>
            </a:extLst>
          </p:cNvPr>
          <p:cNvSpPr txBox="1"/>
          <p:nvPr/>
        </p:nvSpPr>
        <p:spPr>
          <a:xfrm>
            <a:off x="7297386" y="594162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latin typeface="Calibri"/>
                <a:cs typeface="Calibri"/>
              </a:rPr>
              <a:t>(5 </a:t>
            </a:r>
            <a:r>
              <a:rPr lang="en-US" sz="1100" err="1">
                <a:latin typeface="Calibri"/>
                <a:cs typeface="Calibri"/>
              </a:rPr>
              <a:t>arcos</a:t>
            </a:r>
            <a:r>
              <a:rPr lang="en-US" sz="1100">
                <a:latin typeface="Calibri"/>
                <a:cs typeface="Calibri"/>
              </a:rPr>
              <a:t> de un metro y </a:t>
            </a:r>
            <a:r>
              <a:rPr lang="en-US" sz="1100" err="1">
                <a:latin typeface="Calibri"/>
                <a:cs typeface="Calibri"/>
              </a:rPr>
              <a:t>separados</a:t>
            </a:r>
            <a:r>
              <a:rPr lang="en-US" sz="1100">
                <a:latin typeface="Calibri"/>
                <a:cs typeface="Calibri"/>
              </a:rPr>
              <a:t> a 2 m de </a:t>
            </a:r>
            <a:r>
              <a:rPr lang="en-US" sz="1100" err="1">
                <a:latin typeface="Calibri"/>
                <a:cs typeface="Calibri"/>
              </a:rPr>
              <a:t>distancia</a:t>
            </a:r>
            <a:r>
              <a:rPr lang="en-US" sz="1100">
                <a:latin typeface="Calibri"/>
                <a:cs typeface="Calibri"/>
              </a:rPr>
              <a:t> entre </a:t>
            </a:r>
            <a:r>
              <a:rPr lang="en-US" sz="1100" err="1">
                <a:latin typeface="Calibri"/>
                <a:cs typeface="Calibri"/>
              </a:rPr>
              <a:t>arcos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16788D1-5367-ABBD-4025-EAF93575C8AE}"/>
              </a:ext>
            </a:extLst>
          </p:cNvPr>
          <p:cNvSpPr txBox="1"/>
          <p:nvPr/>
        </p:nvSpPr>
        <p:spPr>
          <a:xfrm>
            <a:off x="10209446" y="5393824"/>
            <a:ext cx="1887554" cy="1223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050" b="1" u="sng"/>
              <a:t>Faltas técnicas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050">
                <a:ea typeface="+mn-lt"/>
                <a:cs typeface="+mn-lt"/>
              </a:rPr>
              <a:t>Cuando el balón no pasa entre los conos que forman el arco.</a:t>
            </a:r>
            <a:endParaRPr lang="es-ES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050">
                <a:ea typeface="+mn-lt"/>
                <a:cs typeface="+mn-lt"/>
              </a:rPr>
              <a:t>Cuando tumba un cono del arco.</a:t>
            </a:r>
            <a:endParaRPr lang="es-ES">
              <a:cs typeface="Segoe U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50">
              <a:cs typeface="Segoe U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5357BC5-DCAF-4A32-50D0-0FDF4A86DB83}"/>
              </a:ext>
            </a:extLst>
          </p:cNvPr>
          <p:cNvSpPr txBox="1"/>
          <p:nvPr/>
        </p:nvSpPr>
        <p:spPr>
          <a:xfrm>
            <a:off x="9761517" y="4209802"/>
            <a:ext cx="2238498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b="1" u="sng">
                <a:ea typeface="+mn-lt"/>
                <a:cs typeface="+mn-lt"/>
              </a:rPr>
              <a:t>Faltas técnicas</a:t>
            </a:r>
            <a:endParaRPr lang="es-ES" sz="105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>
                <a:ea typeface="+mn-lt"/>
                <a:cs typeface="+mn-lt"/>
              </a:rPr>
              <a:t>Número de veces que se salta un aro durante el recorrido.</a:t>
            </a:r>
            <a:endParaRPr lang="es-E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>
                <a:ea typeface="+mn-lt"/>
                <a:cs typeface="+mn-lt"/>
              </a:rPr>
              <a:t>Número de veces que pisa un aro.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F8DC136-B3C1-36C4-A568-9996544A8ED7}"/>
              </a:ext>
            </a:extLst>
          </p:cNvPr>
          <p:cNvSpPr txBox="1"/>
          <p:nvPr/>
        </p:nvSpPr>
        <p:spPr>
          <a:xfrm>
            <a:off x="8227621" y="2784762"/>
            <a:ext cx="3445823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 b="1" u="sng">
                <a:ea typeface="+mn-lt"/>
                <a:cs typeface="+mn-lt"/>
              </a:rPr>
              <a:t>Faltas técnicas</a:t>
            </a:r>
            <a:endParaRPr lang="es-ES" sz="105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" sz="1050">
                <a:ea typeface="+mn-lt"/>
                <a:cs typeface="+mn-lt"/>
              </a:rPr>
              <a:t>Número de veces que el postulante pierde el dominio del balón y este se aleja más de 30 cm de los pies.</a:t>
            </a:r>
            <a:endParaRPr lang="es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" sz="1050">
                <a:ea typeface="+mn-lt"/>
                <a:cs typeface="+mn-lt"/>
              </a:rPr>
              <a:t>Número de veces que el balón sale de la línea recta y se desvía hacia los lados.</a:t>
            </a:r>
            <a:endParaRPr lang="es">
              <a:ea typeface="+mn-lt"/>
              <a:cs typeface="+mn-lt"/>
            </a:endParaRPr>
          </a:p>
          <a:p>
            <a:endParaRPr lang="es-ES" sz="1050">
              <a:ea typeface="+mn-lt"/>
              <a:cs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3119768-10A1-9E00-229D-4E69D0CF0B01}"/>
              </a:ext>
            </a:extLst>
          </p:cNvPr>
          <p:cNvSpPr txBox="1"/>
          <p:nvPr/>
        </p:nvSpPr>
        <p:spPr>
          <a:xfrm>
            <a:off x="7990114" y="1805049"/>
            <a:ext cx="4009901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u="sng">
                <a:ea typeface="+mn-lt"/>
                <a:cs typeface="+mn-lt"/>
              </a:rPr>
              <a:t>Faltas </a:t>
            </a:r>
            <a:r>
              <a:rPr lang="en-US" sz="1050" b="1" u="sng" err="1">
                <a:ea typeface="+mn-lt"/>
                <a:cs typeface="+mn-lt"/>
              </a:rPr>
              <a:t>técnicas</a:t>
            </a:r>
            <a:endParaRPr lang="en-US" sz="1050" err="1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050" err="1">
                <a:ea typeface="+mn-lt"/>
                <a:cs typeface="+mn-lt"/>
              </a:rPr>
              <a:t>Cuando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el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postulante</a:t>
            </a:r>
            <a:r>
              <a:rPr lang="en-US" sz="1050">
                <a:ea typeface="+mn-lt"/>
                <a:cs typeface="+mn-lt"/>
              </a:rPr>
              <a:t> se </a:t>
            </a:r>
            <a:r>
              <a:rPr lang="en-US" sz="1050" err="1">
                <a:ea typeface="+mn-lt"/>
                <a:cs typeface="+mn-lt"/>
              </a:rPr>
              <a:t>salta</a:t>
            </a:r>
            <a:r>
              <a:rPr lang="en-US" sz="1050">
                <a:ea typeface="+mn-lt"/>
                <a:cs typeface="+mn-lt"/>
              </a:rPr>
              <a:t> un </a:t>
            </a:r>
            <a:r>
              <a:rPr lang="en-US" sz="1050" err="1">
                <a:ea typeface="+mn-lt"/>
                <a:cs typeface="+mn-lt"/>
              </a:rPr>
              <a:t>tramo</a:t>
            </a:r>
            <a:r>
              <a:rPr lang="en-US" sz="1050">
                <a:ea typeface="+mn-lt"/>
                <a:cs typeface="+mn-lt"/>
              </a:rPr>
              <a:t> entre </a:t>
            </a:r>
            <a:r>
              <a:rPr lang="en-US" sz="1050" err="1">
                <a:ea typeface="+mn-lt"/>
                <a:cs typeface="+mn-lt"/>
              </a:rPr>
              <a:t>cono</a:t>
            </a:r>
            <a:r>
              <a:rPr lang="en-US" sz="1050">
                <a:ea typeface="+mn-lt"/>
                <a:cs typeface="+mn-lt"/>
              </a:rPr>
              <a:t> y </a:t>
            </a:r>
            <a:r>
              <a:rPr lang="en-US" sz="1050" err="1">
                <a:ea typeface="+mn-lt"/>
                <a:cs typeface="+mn-lt"/>
              </a:rPr>
              <a:t>cono</a:t>
            </a:r>
            <a:r>
              <a:rPr lang="en-US" sz="1050">
                <a:ea typeface="+mn-lt"/>
                <a:cs typeface="+mn-lt"/>
              </a:rPr>
              <a:t>.</a:t>
            </a:r>
            <a:endParaRPr lang="es-ES"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050" err="1">
                <a:ea typeface="+mn-lt"/>
                <a:cs typeface="+mn-lt"/>
              </a:rPr>
              <a:t>Cuando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el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postulante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mueve</a:t>
            </a:r>
            <a:r>
              <a:rPr lang="en-US" sz="1050">
                <a:ea typeface="+mn-lt"/>
                <a:cs typeface="+mn-lt"/>
              </a:rPr>
              <a:t> o </a:t>
            </a:r>
            <a:r>
              <a:rPr lang="en-US" sz="1050" err="1">
                <a:ea typeface="+mn-lt"/>
                <a:cs typeface="+mn-lt"/>
              </a:rPr>
              <a:t>hace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caer</a:t>
            </a:r>
            <a:r>
              <a:rPr lang="en-US" sz="1050">
                <a:ea typeface="+mn-lt"/>
                <a:cs typeface="+mn-lt"/>
              </a:rPr>
              <a:t> un </a:t>
            </a:r>
            <a:r>
              <a:rPr lang="en-US" sz="1050" err="1">
                <a:ea typeface="+mn-lt"/>
                <a:cs typeface="+mn-lt"/>
              </a:rPr>
              <a:t>cono</a:t>
            </a:r>
            <a:r>
              <a:rPr lang="en-US" sz="1050">
                <a:ea typeface="+mn-lt"/>
                <a:cs typeface="+mn-lt"/>
              </a:rPr>
              <a:t>.</a:t>
            </a:r>
            <a:endParaRPr lang="es-ES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2305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20663" y="1266153"/>
            <a:ext cx="232417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Golpe de balón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929292" y="1335696"/>
            <a:ext cx="3114379" cy="37555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b="1">
                <a:latin typeface="Calibri"/>
                <a:ea typeface="Calibri" panose="020F0502020204030204" pitchFamily="34" charset="0"/>
                <a:cs typeface="Times New Roman"/>
              </a:rPr>
              <a:t>Precisión del saque (tipo tenis)</a:t>
            </a:r>
            <a:endParaRPr lang="es-PE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3265" y="1374567"/>
            <a:ext cx="192661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 del voleo</a:t>
            </a:r>
            <a:endParaRPr lang="es-PE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759177" y="1374567"/>
            <a:ext cx="227402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Dominio de recepción</a:t>
            </a:r>
            <a:endParaRPr lang="es-PE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76068" y="2114594"/>
            <a:ext cx="119806" cy="113026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cxnSp>
        <p:nvCxnSpPr>
          <p:cNvPr id="16" name="Conector recto de flecha 15"/>
          <p:cNvCxnSpPr/>
          <p:nvPr/>
        </p:nvCxnSpPr>
        <p:spPr>
          <a:xfrm flipH="1" flipV="1">
            <a:off x="3260811" y="2329044"/>
            <a:ext cx="361950" cy="20955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7" name="Imagen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5934" y="2305776"/>
            <a:ext cx="1137472" cy="9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Todo sobre el Voley playa - Juegos Olímpicos de Río 2016 - MARCA.co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r="56614"/>
          <a:stretch/>
        </p:blipFill>
        <p:spPr bwMode="auto">
          <a:xfrm>
            <a:off x="6182404" y="1709894"/>
            <a:ext cx="694457" cy="2134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7" name="Conector recto 46"/>
          <p:cNvCxnSpPr/>
          <p:nvPr/>
        </p:nvCxnSpPr>
        <p:spPr>
          <a:xfrm flipH="1">
            <a:off x="2463114" y="1684994"/>
            <a:ext cx="8237" cy="4199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>
            <a:off x="5531712" y="1654514"/>
            <a:ext cx="8237" cy="4199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H="1">
            <a:off x="8868681" y="1615141"/>
            <a:ext cx="8237" cy="4199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49"/>
          <p:cNvSpPr/>
          <p:nvPr/>
        </p:nvSpPr>
        <p:spPr>
          <a:xfrm>
            <a:off x="489624" y="471169"/>
            <a:ext cx="5669244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-E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Pruebas para Vóley – FASE II</a:t>
            </a:r>
            <a:endParaRPr lang="es-PE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30" y="2307116"/>
            <a:ext cx="2643600" cy="18035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73" y="1829291"/>
            <a:ext cx="1644024" cy="12158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39" y="3165230"/>
            <a:ext cx="1496693" cy="1456022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68179" y="4918992"/>
            <a:ext cx="21250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u="sng"/>
              <a:t>Faltas técnicas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El balón cae al suelo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Golpea el balón con la palma de mano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Baja uno o ambos brazos durante la ejecución</a:t>
            </a:r>
            <a:endParaRPr lang="es-PE" sz="1050"/>
          </a:p>
        </p:txBody>
      </p:sp>
      <p:sp>
        <p:nvSpPr>
          <p:cNvPr id="51" name="CuadroTexto 50"/>
          <p:cNvSpPr txBox="1"/>
          <p:nvPr/>
        </p:nvSpPr>
        <p:spPr>
          <a:xfrm>
            <a:off x="3074356" y="4424006"/>
            <a:ext cx="2125060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050" b="1" u="sng"/>
              <a:t>Faltas técnicas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El balón cae al suelo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Flexiona los codos al golpear el balón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Golpea el balón con un solo brazo</a:t>
            </a:r>
            <a:endParaRPr lang="es-PE" sz="1050"/>
          </a:p>
        </p:txBody>
      </p:sp>
      <p:sp>
        <p:nvSpPr>
          <p:cNvPr id="52" name="Rectángulo 51"/>
          <p:cNvSpPr/>
          <p:nvPr/>
        </p:nvSpPr>
        <p:spPr>
          <a:xfrm>
            <a:off x="7459413" y="1985944"/>
            <a:ext cx="59903" cy="1582756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53" name="CuadroTexto 52"/>
          <p:cNvSpPr txBox="1"/>
          <p:nvPr/>
        </p:nvSpPr>
        <p:spPr>
          <a:xfrm>
            <a:off x="5923532" y="4386921"/>
            <a:ext cx="2676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u="sng"/>
              <a:t>Faltas técnicas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El balón se desvía de la trayectoria establecida.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Baja el brazo al golpear el balón. Con el brazo por debajo de la altura de la cabeza.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Golpea el balón con la mano cerrada (puño)</a:t>
            </a:r>
            <a:endParaRPr lang="es-PE" sz="10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27A7AE6-994B-AED8-2382-913586D2B604}"/>
              </a:ext>
            </a:extLst>
          </p:cNvPr>
          <p:cNvSpPr txBox="1"/>
          <p:nvPr/>
        </p:nvSpPr>
        <p:spPr>
          <a:xfrm>
            <a:off x="9149662" y="4475985"/>
            <a:ext cx="267677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/>
              <a:t>3 saques a posición 1</a:t>
            </a:r>
            <a:endParaRPr lang="es-E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>
                <a:cs typeface="Segoe UI"/>
              </a:rPr>
              <a:t>3 saques a posición 5</a:t>
            </a:r>
          </a:p>
        </p:txBody>
      </p:sp>
    </p:spTree>
    <p:extLst>
      <p:ext uri="{BB962C8B-B14F-4D97-AF65-F5344CB8AC3E}">
        <p14:creationId xmlns:p14="http://schemas.microsoft.com/office/powerpoint/2010/main" val="1114646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Condiciones y Materiales para la Fase II</a:t>
            </a:r>
            <a:endParaRPr lang="es-PE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18582"/>
              </p:ext>
            </p:extLst>
          </p:nvPr>
        </p:nvGraphicFramePr>
        <p:xfrm>
          <a:off x="329515" y="3200418"/>
          <a:ext cx="3278658" cy="2545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90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ATLETISMO</a:t>
                      </a:r>
                    </a:p>
                  </a:txBody>
                  <a:tcPr marL="53809" marR="53809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Materiales / equipos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Cantidad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405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Cronómetro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2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Silbato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2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499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Banderín manual de aviso para partida y llegada rojo y otro blanco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2 rojo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2 blanco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Ficha de registro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Tiza o cinta </a:t>
                      </a:r>
                      <a:r>
                        <a:rPr lang="es-PE" sz="1200" err="1">
                          <a:effectLst/>
                        </a:rPr>
                        <a:t>masking</a:t>
                      </a:r>
                      <a:r>
                        <a:rPr lang="es-PE" sz="1200">
                          <a:effectLst/>
                        </a:rPr>
                        <a:t> tape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Cinta métrica de 20 metros o más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Lapicero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075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Tablero para hojas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9" marR="53809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1844"/>
              </p:ext>
            </p:extLst>
          </p:nvPr>
        </p:nvGraphicFramePr>
        <p:xfrm>
          <a:off x="4059761" y="3221031"/>
          <a:ext cx="3388737" cy="198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1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>
                          <a:effectLst/>
                        </a:rPr>
                        <a:t>FUTBOL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Materiales / equipos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>
                          <a:effectLst/>
                        </a:rPr>
                        <a:t>Cantidad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Balón de futbol N° 5 reglamentario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8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Conos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20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Aro plano de 65 cm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30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Cronómetro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2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Ficha de registro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Lapicero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Tablero para hojas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54535"/>
              </p:ext>
            </p:extLst>
          </p:nvPr>
        </p:nvGraphicFramePr>
        <p:xfrm>
          <a:off x="7965988" y="3082801"/>
          <a:ext cx="3517557" cy="2230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7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>
                          <a:effectLst/>
                        </a:rPr>
                        <a:t>VOLEY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Materiales / equipos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Cantidad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Balón de vóley reglamentario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7</a:t>
                      </a: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Cinta métrica de 20 metros o más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Cronómetro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Tiza o cinta </a:t>
                      </a:r>
                      <a:r>
                        <a:rPr lang="es-PE" sz="1200" err="1">
                          <a:effectLst/>
                        </a:rPr>
                        <a:t>masking</a:t>
                      </a:r>
                      <a:r>
                        <a:rPr lang="es-PE" sz="1200">
                          <a:effectLst/>
                        </a:rPr>
                        <a:t> tape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Ficha de registro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Lapicero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Tablero para hojas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Ficha de registro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01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Lapicero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01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9073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Tablero para hojas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200">
                          <a:effectLst/>
                        </a:rPr>
                        <a:t>01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90" marR="5699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43021" y="1519725"/>
            <a:ext cx="32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/>
              <a:t>Infraestructura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Pista recta, mínima de 400 </a:t>
            </a:r>
            <a:r>
              <a:rPr lang="es-ES" sz="1200" err="1"/>
              <a:t>mt</a:t>
            </a:r>
            <a:r>
              <a:rPr lang="es-ES" sz="1200"/>
              <a:t> con piso de tartán o arcilla (Atletismo)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Fosa para salto  (Atletismo)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Pared lisa vertical de 3 metros  (Vóley)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Cancha de vóley con 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Loza deportiva (futbol) </a:t>
            </a:r>
            <a:r>
              <a:rPr lang="es-E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PE" sz="12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59864" y="1753385"/>
            <a:ext cx="373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/>
              <a:t>Servicio de ambulancia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Ambulancia tipo II</a:t>
            </a:r>
          </a:p>
        </p:txBody>
      </p:sp>
    </p:spTree>
    <p:extLst>
      <p:ext uri="{BB962C8B-B14F-4D97-AF65-F5344CB8AC3E}">
        <p14:creationId xmlns:p14="http://schemas.microsoft.com/office/powerpoint/2010/main" val="352152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/>
              <a:t>Condiciones para la ejecución de las pruebas físicas</a:t>
            </a:r>
            <a:endParaRPr lang="es-PE" sz="3200" b="1"/>
          </a:p>
        </p:txBody>
      </p:sp>
      <p:sp>
        <p:nvSpPr>
          <p:cNvPr id="4" name="Rectángulo 3"/>
          <p:cNvSpPr/>
          <p:nvPr/>
        </p:nvSpPr>
        <p:spPr>
          <a:xfrm>
            <a:off x="517349" y="1716214"/>
            <a:ext cx="7753439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400" b="1"/>
              <a:t>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Coordinación con los establecimientos de salud a fin de que puedan facilitar la emisión de certificado de salud  para los estudiantes, que acredite “Se encuentra en condiciones de realizar una prueba de condición física”.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Coordinación para la presencia de ambulancia tipo II y equipo médico durante la ejecución de las pruebas físicas.</a:t>
            </a:r>
          </a:p>
          <a:p>
            <a:endParaRPr lang="es-ES" sz="1400"/>
          </a:p>
          <a:p>
            <a:r>
              <a:rPr lang="es-ES" sz="1400" b="1"/>
              <a:t>Personal: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/>
              <a:t>Atención a los postulantes y seguridad: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" sz="1400"/>
              <a:t>Ubicación de las zonas restringidas,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" sz="1400"/>
              <a:t>Zonas de calentamiento,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" sz="1400"/>
              <a:t>Zonas de ejecución de pruebas,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" sz="1400"/>
              <a:t>Zona de pesaje, tallado y revisión de zapatillas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" sz="1400"/>
              <a:t>Zona de descanso y refrigerio – zona de espera de familiares.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s-ES" sz="1400"/>
              <a:t>Zona de evacuación y atención medica - ambulancia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Coordinación con la Policía Nacional del Perú</a:t>
            </a:r>
          </a:p>
          <a:p>
            <a:endParaRPr lang="es-ES" sz="1400" b="1"/>
          </a:p>
          <a:p>
            <a:r>
              <a:rPr lang="es-ES" sz="1400" b="1"/>
              <a:t>Personal evaluador</a:t>
            </a:r>
            <a:r>
              <a:rPr lang="es-ES" sz="140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Fase I: 15 mínimo </a:t>
            </a:r>
            <a:endParaRPr lang="es-ES" sz="1400"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Fase II: 8 mínimo por cada disciplina deportiva </a:t>
            </a:r>
            <a:endParaRPr lang="es-ES" sz="1400">
              <a:cs typeface="Segoe UI"/>
            </a:endParaRPr>
          </a:p>
          <a:p>
            <a:endParaRPr lang="es-ES" sz="1400" b="1"/>
          </a:p>
        </p:txBody>
      </p:sp>
      <p:sp>
        <p:nvSpPr>
          <p:cNvPr id="5" name="CuadroTexto 4"/>
          <p:cNvSpPr txBox="1"/>
          <p:nvPr/>
        </p:nvSpPr>
        <p:spPr>
          <a:xfrm>
            <a:off x="9049271" y="2018950"/>
            <a:ext cx="266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/>
              <a:t>Servicio de ambulancia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Ambulancia tipo II</a:t>
            </a:r>
          </a:p>
        </p:txBody>
      </p:sp>
    </p:spTree>
    <p:extLst>
      <p:ext uri="{BB962C8B-B14F-4D97-AF65-F5344CB8AC3E}">
        <p14:creationId xmlns:p14="http://schemas.microsoft.com/office/powerpoint/2010/main" val="225087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8541" y="1598292"/>
            <a:ext cx="10600719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6000">
                <a:solidFill>
                  <a:srgbClr val="0070C0"/>
                </a:solidFill>
                <a:latin typeface="Arial Black"/>
              </a:rPr>
              <a:t>DEBEDSAR / DEFID</a:t>
            </a:r>
            <a:endParaRPr lang="es-ES" sz="6000">
              <a:solidFill>
                <a:schemeClr val="bg1"/>
              </a:solidFill>
              <a:latin typeface="Arial Black"/>
            </a:endParaRPr>
          </a:p>
          <a:p>
            <a:endParaRPr lang="es-ES"/>
          </a:p>
          <a:p>
            <a:pPr algn="ctr"/>
            <a:r>
              <a:rPr lang="es-ES" sz="3600" i="1">
                <a:latin typeface="Arial Black"/>
                <a:ea typeface="Arial" panose="020B0604020202020204" pitchFamily="34" charset="0"/>
              </a:rPr>
              <a:t>EVALUACIÓN FÍSICA PARA EL COAR DEPORTIVO</a:t>
            </a:r>
          </a:p>
          <a:p>
            <a:pPr algn="ctr"/>
            <a:r>
              <a:rPr lang="es-ES" sz="3600" i="1">
                <a:latin typeface="Arial Black" panose="020B0A04020102020204" pitchFamily="34" charset="0"/>
                <a:ea typeface="Arial" panose="020B0604020202020204" pitchFamily="34" charset="0"/>
              </a:rPr>
              <a:t>2023</a:t>
            </a:r>
            <a:endParaRPr lang="es-PE" sz="3600" i="1"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5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l.andina.pe/EDPfotografia3/Thumbnail/2016/10/21/000382595W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299092" cy="77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344563" y="487577"/>
            <a:ext cx="5389262" cy="120941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noProof="1">
                <a:solidFill>
                  <a:srgbClr val="0070C0"/>
                </a:solidFill>
                <a:latin typeface="Arial Black" panose="020B0A04020102020204" pitchFamily="34" charset="0"/>
              </a:rPr>
              <a:t>COAR DEPORTIVO</a:t>
            </a:r>
          </a:p>
          <a:p>
            <a:pPr algn="ctr"/>
            <a:r>
              <a:rPr lang="es-ES" sz="3600" noProof="1">
                <a:solidFill>
                  <a:srgbClr val="0070C0"/>
                </a:solidFill>
              </a:rPr>
              <a:t>PIURA e ICA</a:t>
            </a:r>
          </a:p>
        </p:txBody>
      </p:sp>
    </p:spTree>
    <p:extLst>
      <p:ext uri="{BB962C8B-B14F-4D97-AF65-F5344CB8AC3E}">
        <p14:creationId xmlns:p14="http://schemas.microsoft.com/office/powerpoint/2010/main" val="63201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Responsabilidades</a:t>
            </a:r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606389" y="1981949"/>
            <a:ext cx="40328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/>
              <a:t>DOCENTE EDUCACIÓN FÍSICA COAR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/>
              <a:t>Garantizar las condiciones para la realización de las pruebas físicas Fase I y II</a:t>
            </a:r>
            <a:endParaRPr lang="es-ES" sz="1200"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200"/>
              <a:t>Infraestructura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200"/>
              <a:t>Equipamiento deportivo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200"/>
              <a:t>Equipo evaluador</a:t>
            </a:r>
            <a:endParaRPr lang="es-ES" sz="1200">
              <a:cs typeface="Segoe U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/>
              <a:t>Consolidar los resultados de las pruebas físicas Fase I y II  y asegurar el registro correspondiente en el sistema.</a:t>
            </a:r>
            <a:endParaRPr lang="es-ES" sz="1200">
              <a:cs typeface="Segoe U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200"/>
          </a:p>
          <a:p>
            <a:endParaRPr lang="es-ES" sz="1200">
              <a:cs typeface="Segoe U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49429" y="2015917"/>
            <a:ext cx="557038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/>
              <a:t>ESPECIALISTA DEFID/DRE o GRE/ UGEL DE EDUCACIÓN FÍSICA</a:t>
            </a:r>
          </a:p>
          <a:p>
            <a:endParaRPr lang="es-ES" sz="1400" b="1">
              <a:cs typeface="Segoe UI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>
                <a:cs typeface="Segoe UI"/>
              </a:rPr>
              <a:t>Apoyar en la identificación y gestión de las instalaciones donde se llevará acabo las pruebas físicas y deportivas.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>
                <a:cs typeface="Segoe UI"/>
              </a:rPr>
              <a:t>Apoyar en la gestión de los materiales necesarios para efectuar las pruebas físicas y deportivas.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ES" sz="1200">
                <a:cs typeface="Segoe UI"/>
              </a:rPr>
              <a:t>Apoyar con la identificación del personal que apoyará en la evaluación de las pruebas físicas en la fase I y II.</a:t>
            </a:r>
            <a:endParaRPr lang="es-ES" sz="1200"/>
          </a:p>
          <a:p>
            <a:r>
              <a:rPr lang="es-ES" sz="1200" b="1">
                <a:cs typeface="Segoe UI"/>
              </a:rPr>
              <a:t>Fase I</a:t>
            </a:r>
            <a:endParaRPr lang="es-ES" b="1"/>
          </a:p>
          <a:p>
            <a:endParaRPr lang="es-ES" sz="1200"/>
          </a:p>
          <a:p>
            <a:pPr marL="171450" indent="-171450">
              <a:buFont typeface="Calibri"/>
              <a:buChar char="-"/>
            </a:pPr>
            <a:r>
              <a:rPr lang="es-ES" sz="1200">
                <a:cs typeface="Segoe UI"/>
              </a:rPr>
              <a:t>15 evaluadores (Docentes de Educación Física, técnicos deportivos, jueces deportivos u otro personal con experiencia en el deporte).</a:t>
            </a:r>
          </a:p>
          <a:p>
            <a:endParaRPr lang="es-ES" sz="1200">
              <a:cs typeface="Segoe UI"/>
            </a:endParaRPr>
          </a:p>
          <a:p>
            <a:r>
              <a:rPr lang="es-ES" sz="1200" b="1">
                <a:cs typeface="Segoe UI"/>
              </a:rPr>
              <a:t>Fase II</a:t>
            </a:r>
          </a:p>
          <a:p>
            <a:endParaRPr lang="es-ES" sz="1200">
              <a:cs typeface="Segoe UI"/>
            </a:endParaRPr>
          </a:p>
          <a:p>
            <a:pPr marL="171450" indent="-171450">
              <a:buFont typeface="Calibri"/>
              <a:buChar char="-"/>
            </a:pPr>
            <a:r>
              <a:rPr lang="es-ES" sz="1200">
                <a:cs typeface="Segoe UI"/>
              </a:rPr>
              <a:t>8 evaluadores por deporte (24*) (Especialistas en vóley, futbol y atletismo)</a:t>
            </a:r>
          </a:p>
          <a:p>
            <a:endParaRPr lang="es-ES" sz="1200"/>
          </a:p>
          <a:p>
            <a:endParaRPr lang="es-ES" sz="12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4938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Fases de evaluación – COAR DEPORTIVO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2103" y="1490499"/>
            <a:ext cx="7673116" cy="421919"/>
          </a:xfrm>
        </p:spPr>
        <p:txBody>
          <a:bodyPr>
            <a:noAutofit/>
          </a:bodyPr>
          <a:lstStyle/>
          <a:p>
            <a:pPr algn="ctr"/>
            <a:r>
              <a:rPr lang="es-ES" sz="2000" b="1"/>
              <a:t>La evaluación nacional se desarrollará en dos (2) fases:</a:t>
            </a:r>
            <a:endParaRPr lang="es-PE" sz="2000" b="1"/>
          </a:p>
          <a:p>
            <a:pPr algn="ctr"/>
            <a:endParaRPr lang="es-PE" sz="2000" b="1"/>
          </a:p>
        </p:txBody>
      </p:sp>
      <p:sp>
        <p:nvSpPr>
          <p:cNvPr id="4" name="Rectángulo 3"/>
          <p:cNvSpPr/>
          <p:nvPr/>
        </p:nvSpPr>
        <p:spPr>
          <a:xfrm>
            <a:off x="-336484" y="2176536"/>
            <a:ext cx="5585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s-ES" sz="2400" b="1"/>
              <a:t>1° fase: Pre selección</a:t>
            </a:r>
            <a:endParaRPr lang="es-PE" sz="2400" b="1"/>
          </a:p>
        </p:txBody>
      </p:sp>
      <p:sp>
        <p:nvSpPr>
          <p:cNvPr id="5" name="Rectángulo 4"/>
          <p:cNvSpPr/>
          <p:nvPr/>
        </p:nvSpPr>
        <p:spPr>
          <a:xfrm>
            <a:off x="4544224" y="2141097"/>
            <a:ext cx="5365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spcAft>
                <a:spcPts val="0"/>
              </a:spcAft>
              <a:buSzPts val="1100"/>
              <a:tabLst>
                <a:tab pos="1986915" algn="l"/>
                <a:tab pos="1987550" algn="l"/>
                <a:tab pos="2908300" algn="l"/>
              </a:tabLst>
            </a:pPr>
            <a:r>
              <a:rPr lang="es-ES" sz="2400" b="1"/>
              <a:t>2° fase:	 Selección</a:t>
            </a:r>
            <a:endParaRPr lang="es-PE" sz="2400" b="1"/>
          </a:p>
        </p:txBody>
      </p:sp>
      <p:sp>
        <p:nvSpPr>
          <p:cNvPr id="7" name="Rectángulo 6"/>
          <p:cNvSpPr/>
          <p:nvPr/>
        </p:nvSpPr>
        <p:spPr>
          <a:xfrm>
            <a:off x="1531189" y="2827910"/>
            <a:ext cx="3830257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s-ES"/>
              <a:t>Circuito de 4 pruebas sobre la  condición física </a:t>
            </a:r>
            <a:r>
              <a:rPr lang="es-ES" u="sng"/>
              <a:t>para todos </a:t>
            </a:r>
            <a:r>
              <a:rPr lang="es-ES"/>
              <a:t>los postulantes</a:t>
            </a:r>
          </a:p>
          <a:p>
            <a:pPr marL="285750" indent="-285750">
              <a:buFontTx/>
              <a:buChar char="-"/>
            </a:pPr>
            <a:r>
              <a:rPr lang="es-ES"/>
              <a:t>Preselección por disciplina deportiva.</a:t>
            </a:r>
          </a:p>
          <a:p>
            <a:pPr marL="285750" indent="-285750">
              <a:buFontTx/>
              <a:buChar char="-"/>
            </a:pPr>
            <a:r>
              <a:rPr lang="es-ES"/>
              <a:t>Ranquin nacional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938591" y="2797992"/>
            <a:ext cx="4661529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s-ES"/>
              <a:t> Pruebas </a:t>
            </a:r>
            <a:r>
              <a:rPr lang="es-ES" u="sng"/>
              <a:t>por cada </a:t>
            </a:r>
            <a:r>
              <a:rPr lang="es-ES"/>
              <a:t>disciplina deportiva:</a:t>
            </a:r>
          </a:p>
          <a:p>
            <a:pPr lvl="1"/>
            <a:r>
              <a:rPr lang="es-ES"/>
              <a:t>Vóley       (4 pruebas en estaciones)</a:t>
            </a:r>
            <a:endParaRPr lang="es-ES">
              <a:cs typeface="Segoe UI"/>
            </a:endParaRPr>
          </a:p>
          <a:p>
            <a:pPr lvl="1"/>
            <a:r>
              <a:rPr lang="es-ES"/>
              <a:t>Futbol      (circuito de 4 pruebas)</a:t>
            </a:r>
            <a:endParaRPr lang="es-ES">
              <a:cs typeface="Segoe UI"/>
            </a:endParaRPr>
          </a:p>
          <a:p>
            <a:pPr lvl="1"/>
            <a:r>
              <a:rPr lang="es-ES"/>
              <a:t>Atletismo (3 pruebas en estaciones)</a:t>
            </a:r>
            <a:endParaRPr lang="es-ES">
              <a:cs typeface="Segoe UI"/>
            </a:endParaRPr>
          </a:p>
        </p:txBody>
      </p:sp>
      <p:graphicFrame>
        <p:nvGraphicFramePr>
          <p:cNvPr id="9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463955"/>
              </p:ext>
            </p:extLst>
          </p:nvPr>
        </p:nvGraphicFramePr>
        <p:xfrm>
          <a:off x="3852047" y="4791237"/>
          <a:ext cx="4992129" cy="1938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5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79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COAR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DEPORTES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N° Estudiantes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93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Damas</a:t>
                      </a:r>
                      <a:endParaRPr lang="es-PE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Varones</a:t>
                      </a:r>
                      <a:endParaRPr lang="es-PE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PIURA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Vóleibol</a:t>
                      </a: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+mn-ea"/>
                          <a:cs typeface="+mn-cs"/>
                        </a:rPr>
                        <a:t>----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2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ICA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Atletismo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49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Futbol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+mn-ea"/>
                          <a:cs typeface="+mn-cs"/>
                        </a:rPr>
                        <a:t>------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6" marR="67596" marT="0" marB="0" anchor="ctr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>
            <a:off x="5721883" y="2236838"/>
            <a:ext cx="16778" cy="2247621"/>
          </a:xfrm>
          <a:prstGeom prst="line">
            <a:avLst/>
          </a:prstGeom>
          <a:ln w="28575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872829" y="4853313"/>
            <a:ext cx="27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>
              <a:spcAft>
                <a:spcPts val="0"/>
              </a:spcAft>
              <a:buSzPts val="1100"/>
              <a:tabLst>
                <a:tab pos="1986915" algn="l"/>
                <a:tab pos="1987550" algn="l"/>
                <a:tab pos="2908300" algn="l"/>
              </a:tabLst>
            </a:pPr>
            <a:r>
              <a:rPr lang="es-ES" sz="2400" b="1"/>
              <a:t>Meta</a:t>
            </a:r>
            <a:endParaRPr lang="es-PE" sz="2400" b="1"/>
          </a:p>
        </p:txBody>
      </p:sp>
    </p:spTree>
    <p:extLst>
      <p:ext uri="{BB962C8B-B14F-4D97-AF65-F5344CB8AC3E}">
        <p14:creationId xmlns:p14="http://schemas.microsoft.com/office/powerpoint/2010/main" val="398371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adroTexto 72">
            <a:extLst>
              <a:ext uri="{FF2B5EF4-FFF2-40B4-BE49-F238E27FC236}">
                <a16:creationId xmlns:a16="http://schemas.microsoft.com/office/drawing/2014/main" xmlns="" id="{C99CC189-D244-695A-5555-545C8FC09886}"/>
              </a:ext>
            </a:extLst>
          </p:cNvPr>
          <p:cNvSpPr txBox="1"/>
          <p:nvPr/>
        </p:nvSpPr>
        <p:spPr>
          <a:xfrm>
            <a:off x="8312726" y="1395350"/>
            <a:ext cx="16625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800">
                <a:solidFill>
                  <a:srgbClr val="FFFFFF"/>
                </a:solidFill>
                <a:cs typeface="Segoe UI"/>
              </a:rPr>
              <a:t>SD</a:t>
            </a:r>
            <a:r>
              <a:rPr lang="es-ES">
                <a:solidFill>
                  <a:srgbClr val="FFFFFF"/>
                </a:solidFill>
                <a:ea typeface="+mn-lt"/>
                <a:cs typeface="+mn-lt"/>
              </a:rPr>
              <a:t>FS</a:t>
            </a:r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Pruebas físicas - Fase I</a:t>
            </a:r>
            <a:endParaRPr lang="es-PE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32536550"/>
              </p:ext>
            </p:extLst>
          </p:nvPr>
        </p:nvGraphicFramePr>
        <p:xfrm>
          <a:off x="220767" y="2961193"/>
          <a:ext cx="11738343" cy="257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553555" y="5692716"/>
            <a:ext cx="5522537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Personal mínimo para el proceso de evaluación *(  ) Total 15</a:t>
            </a:r>
            <a:endParaRPr lang="es-PE" sz="1400">
              <a:solidFill>
                <a:schemeClr val="bg1"/>
              </a:solidFill>
            </a:endParaRPr>
          </a:p>
        </p:txBody>
      </p:sp>
      <p:sp>
        <p:nvSpPr>
          <p:cNvPr id="9" name="Cerrar llave 8"/>
          <p:cNvSpPr/>
          <p:nvPr/>
        </p:nvSpPr>
        <p:spPr>
          <a:xfrm rot="5400000">
            <a:off x="4973879" y="994379"/>
            <a:ext cx="414670" cy="9071711"/>
          </a:xfrm>
          <a:prstGeom prst="rightBrace">
            <a:avLst>
              <a:gd name="adj1" fmla="val 8333"/>
              <a:gd name="adj2" fmla="val 4980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560979" y="500358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*(5) </a:t>
            </a:r>
            <a:endParaRPr lang="es-PE"/>
          </a:p>
        </p:txBody>
      </p:sp>
      <p:sp>
        <p:nvSpPr>
          <p:cNvPr id="11" name="CuadroTexto 10"/>
          <p:cNvSpPr txBox="1"/>
          <p:nvPr/>
        </p:nvSpPr>
        <p:spPr>
          <a:xfrm>
            <a:off x="3268177" y="505710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*(2)</a:t>
            </a:r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5823449" y="508214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*(2)</a:t>
            </a:r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3854232" y="152683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*(2 )</a:t>
            </a:r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8457998" y="50565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*(4 )</a:t>
            </a:r>
            <a:endParaRPr lang="es-PE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A349F22-2597-4E1B-AF07-96A237BE8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72500" y="2214238"/>
            <a:ext cx="1039654" cy="107478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C64E44C-9FF4-49D0-AA31-3938186D03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6135" y="2067859"/>
            <a:ext cx="1176565" cy="12786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F7B384F6-29E5-40B8-B853-43C57B12E1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7905" y="2005721"/>
            <a:ext cx="1372888" cy="13013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7112" y="2204765"/>
            <a:ext cx="1699902" cy="8956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8697" y="1526759"/>
            <a:ext cx="53146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/>
              <a:t>Estación 0</a:t>
            </a:r>
            <a:r>
              <a:rPr lang="es-ES"/>
              <a:t>: Control de peso y talla</a:t>
            </a:r>
            <a:endParaRPr lang="es-ES">
              <a:solidFill>
                <a:srgbClr val="FF0000"/>
              </a:solidFill>
              <a:cs typeface="Segoe U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1707" y="3237343"/>
            <a:ext cx="9845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400"/>
              <a:t>Estación 1</a:t>
            </a:r>
            <a:endParaRPr lang="es-PE" sz="1400"/>
          </a:p>
        </p:txBody>
      </p:sp>
      <p:sp>
        <p:nvSpPr>
          <p:cNvPr id="23" name="CuadroTexto 22"/>
          <p:cNvSpPr txBox="1"/>
          <p:nvPr/>
        </p:nvSpPr>
        <p:spPr>
          <a:xfrm>
            <a:off x="3049972" y="3275445"/>
            <a:ext cx="9845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400"/>
              <a:t>Estación 2</a:t>
            </a:r>
            <a:endParaRPr lang="es-PE" sz="1400"/>
          </a:p>
        </p:txBody>
      </p:sp>
      <p:sp>
        <p:nvSpPr>
          <p:cNvPr id="24" name="CuadroTexto 23"/>
          <p:cNvSpPr txBox="1"/>
          <p:nvPr/>
        </p:nvSpPr>
        <p:spPr>
          <a:xfrm>
            <a:off x="5644338" y="3272970"/>
            <a:ext cx="9845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400"/>
              <a:t>Estación 3</a:t>
            </a:r>
            <a:endParaRPr lang="es-PE" sz="1400"/>
          </a:p>
        </p:txBody>
      </p:sp>
      <p:sp>
        <p:nvSpPr>
          <p:cNvPr id="25" name="CuadroTexto 24"/>
          <p:cNvSpPr txBox="1"/>
          <p:nvPr/>
        </p:nvSpPr>
        <p:spPr>
          <a:xfrm>
            <a:off x="8219960" y="3233386"/>
            <a:ext cx="9845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400"/>
              <a:t>Estación 4</a:t>
            </a:r>
            <a:endParaRPr lang="es-PE" sz="1400"/>
          </a:p>
        </p:txBody>
      </p:sp>
      <p:sp>
        <p:nvSpPr>
          <p:cNvPr id="7" name="Rectángulo 6"/>
          <p:cNvSpPr/>
          <p:nvPr/>
        </p:nvSpPr>
        <p:spPr>
          <a:xfrm>
            <a:off x="10586729" y="5003585"/>
            <a:ext cx="137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puntaje total alcanzado por el postulante es la suma de los puntajes de cada una de las pruebas</a:t>
            </a:r>
            <a:endParaRPr lang="es-PE" sz="1200"/>
          </a:p>
        </p:txBody>
      </p:sp>
      <p:sp>
        <p:nvSpPr>
          <p:cNvPr id="16" name="Rectángulo 15"/>
          <p:cNvSpPr/>
          <p:nvPr/>
        </p:nvSpPr>
        <p:spPr>
          <a:xfrm>
            <a:off x="437045" y="6213582"/>
            <a:ext cx="2710999" cy="261610"/>
          </a:xfrm>
          <a:prstGeom prst="rect">
            <a:avLst/>
          </a:prstGeom>
          <a:ln>
            <a:solidFill>
              <a:srgbClr val="DD462F"/>
            </a:solidFill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s-ES" sz="1100">
                <a:latin typeface="Arial"/>
                <a:cs typeface="Arial"/>
              </a:rPr>
              <a:t>Pruebas 2 y 3 : solo tendrán dos intento.</a:t>
            </a:r>
            <a:endParaRPr lang="es-PE" sz="1100">
              <a:latin typeface="Arial"/>
              <a:cs typeface="Arial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15BC6499-0F0C-2349-431B-4A3DF9649F91}"/>
              </a:ext>
            </a:extLst>
          </p:cNvPr>
          <p:cNvSpPr txBox="1"/>
          <p:nvPr/>
        </p:nvSpPr>
        <p:spPr>
          <a:xfrm>
            <a:off x="10693985" y="3193801"/>
            <a:ext cx="9845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400"/>
              <a:t>Estación 5</a:t>
            </a:r>
            <a:endParaRPr lang="es-PE" sz="1400"/>
          </a:p>
        </p:txBody>
      </p:sp>
    </p:spTree>
    <p:extLst>
      <p:ext uri="{BB962C8B-B14F-4D97-AF65-F5344CB8AC3E}">
        <p14:creationId xmlns:p14="http://schemas.microsoft.com/office/powerpoint/2010/main" val="382064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Condiciones de la Infraestructura y materiales FASE I</a:t>
            </a:r>
            <a:endParaRPr lang="es-PE"/>
          </a:p>
        </p:txBody>
      </p:sp>
      <p:sp>
        <p:nvSpPr>
          <p:cNvPr id="10" name="CuadroTexto 9"/>
          <p:cNvSpPr txBox="1"/>
          <p:nvPr/>
        </p:nvSpPr>
        <p:spPr>
          <a:xfrm>
            <a:off x="243021" y="1519725"/>
            <a:ext cx="32003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/>
              <a:t>Infraestructura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Pista recta, mínima de 100 </a:t>
            </a:r>
            <a:r>
              <a:rPr lang="es-ES" sz="1200" err="1"/>
              <a:t>mt</a:t>
            </a:r>
            <a:r>
              <a:rPr lang="es-ES" sz="1200"/>
              <a:t> con piso de tartán o arcilla </a:t>
            </a:r>
            <a:r>
              <a:rPr lang="es-ES" sz="1200">
                <a:solidFill>
                  <a:schemeClr val="accent5">
                    <a:lumMod val="75000"/>
                  </a:schemeClr>
                </a:solidFill>
              </a:rPr>
              <a:t>(P1 y P3)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Zona libre con césped </a:t>
            </a:r>
            <a:r>
              <a:rPr lang="es-ES" sz="1200">
                <a:solidFill>
                  <a:schemeClr val="accent5">
                    <a:lumMod val="75000"/>
                  </a:schemeClr>
                </a:solidFill>
              </a:rPr>
              <a:t>(P2)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Pared lisa vertical de 3 metros </a:t>
            </a:r>
            <a:r>
              <a:rPr lang="es-ES" sz="1200">
                <a:solidFill>
                  <a:schemeClr val="accent5">
                    <a:lumMod val="75000"/>
                  </a:schemeClr>
                </a:solidFill>
              </a:rPr>
              <a:t>(P4</a:t>
            </a:r>
            <a:r>
              <a:rPr lang="es-ES" sz="120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Loza 30 metros de largo </a:t>
            </a:r>
            <a:r>
              <a:rPr lang="es-ES" sz="1200">
                <a:solidFill>
                  <a:schemeClr val="accent5">
                    <a:lumMod val="75000"/>
                  </a:schemeClr>
                </a:solidFill>
              </a:rPr>
              <a:t>(P5) </a:t>
            </a:r>
            <a:endParaRPr lang="es-PE" sz="12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53020" y="1540311"/>
            <a:ext cx="3867663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>
                <a:solidFill>
                  <a:schemeClr val="accent5">
                    <a:lumMod val="75000"/>
                  </a:schemeClr>
                </a:solidFill>
              </a:rPr>
              <a:t>Estación 1</a:t>
            </a:r>
            <a:r>
              <a:rPr lang="es-ES" b="1"/>
              <a:t>: Velocidad 50 </a:t>
            </a:r>
            <a:r>
              <a:rPr lang="es-ES" b="1" err="1"/>
              <a:t>mt</a:t>
            </a:r>
            <a:endParaRPr lang="es-ES" b="1"/>
          </a:p>
          <a:p>
            <a:endParaRPr lang="es-ES" sz="105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Cronómetro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Palmeta de madera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Silbato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4 banderines manuales de aviso para partida y llegada (2 rojos , 2 blancos)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Ficha de registro, lapicero, tablero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Verificar que las zapatillas de los postulantes estén sin clavos.</a:t>
            </a:r>
          </a:p>
          <a:p>
            <a:endParaRPr lang="es-PE" sz="1400"/>
          </a:p>
        </p:txBody>
      </p:sp>
      <p:sp>
        <p:nvSpPr>
          <p:cNvPr id="12" name="CuadroTexto 11"/>
          <p:cNvSpPr txBox="1"/>
          <p:nvPr/>
        </p:nvSpPr>
        <p:spPr>
          <a:xfrm>
            <a:off x="243020" y="2949825"/>
            <a:ext cx="373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/>
              <a:t>Servicio de ambulancia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/>
              <a:t>Ambulancia tipo II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81916" y="3788757"/>
            <a:ext cx="2393144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>
                <a:solidFill>
                  <a:schemeClr val="accent5">
                    <a:lumMod val="75000"/>
                  </a:schemeClr>
                </a:solidFill>
              </a:rPr>
              <a:t>Estación 0</a:t>
            </a:r>
            <a:r>
              <a:rPr lang="es-ES" b="1"/>
              <a:t>: </a:t>
            </a:r>
            <a:endParaRPr lang="es-ES"/>
          </a:p>
          <a:p>
            <a:pPr marL="285750" indent="-285750">
              <a:buFont typeface="Arial"/>
              <a:buChar char="•"/>
            </a:pPr>
            <a:r>
              <a:rPr lang="es-ES" sz="1400"/>
              <a:t>Tallímetro</a:t>
            </a:r>
            <a:endParaRPr lang="es-ES" sz="140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s-ES" sz="1400"/>
              <a:t>Balanza</a:t>
            </a:r>
          </a:p>
          <a:p>
            <a:pPr marL="285750" indent="-285750">
              <a:buFont typeface="Arial"/>
              <a:buChar char="•"/>
            </a:pPr>
            <a:r>
              <a:rPr lang="es-ES" sz="1400">
                <a:cs typeface="Segoe UI"/>
              </a:rPr>
              <a:t>Lapicero</a:t>
            </a:r>
          </a:p>
          <a:p>
            <a:pPr marL="285750" indent="-285750">
              <a:buFont typeface="Arial"/>
              <a:buChar char="•"/>
            </a:pPr>
            <a:r>
              <a:rPr lang="es-ES" sz="1400">
                <a:cs typeface="Segoe UI"/>
              </a:rPr>
              <a:t>Ficha de registro</a:t>
            </a:r>
          </a:p>
          <a:p>
            <a:endParaRPr lang="es-PE" sz="1400">
              <a:cs typeface="Segoe U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165660" y="4192467"/>
            <a:ext cx="346118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>
                <a:solidFill>
                  <a:schemeClr val="accent5">
                    <a:lumMod val="75000"/>
                  </a:schemeClr>
                </a:solidFill>
              </a:rPr>
              <a:t>Estación 2</a:t>
            </a:r>
            <a:r>
              <a:rPr lang="es-ES" b="1"/>
              <a:t>: Salto longitudinal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Cinta </a:t>
            </a:r>
            <a:r>
              <a:rPr lang="es-ES" sz="1400" err="1"/>
              <a:t>maskintape</a:t>
            </a:r>
            <a:r>
              <a:rPr lang="es-ES" sz="1400"/>
              <a:t> de 3 pulgadas o tiza, para la partida y llegada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Wincha de 20 </a:t>
            </a:r>
            <a:r>
              <a:rPr lang="es-ES" sz="1400" err="1"/>
              <a:t>mt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Ficha de registro, lapicero, tablero.</a:t>
            </a:r>
          </a:p>
          <a:p>
            <a:endParaRPr lang="es-PE" sz="1400"/>
          </a:p>
        </p:txBody>
      </p:sp>
      <p:sp>
        <p:nvSpPr>
          <p:cNvPr id="15" name="CuadroTexto 14"/>
          <p:cNvSpPr txBox="1"/>
          <p:nvPr/>
        </p:nvSpPr>
        <p:spPr>
          <a:xfrm>
            <a:off x="8444288" y="1684141"/>
            <a:ext cx="331779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>
                <a:solidFill>
                  <a:schemeClr val="accent5">
                    <a:lumMod val="75000"/>
                  </a:schemeClr>
                </a:solidFill>
              </a:rPr>
              <a:t>Estación 3</a:t>
            </a:r>
            <a:r>
              <a:rPr lang="es-ES" b="1"/>
              <a:t>: Salto Vertical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Tiza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Centímetro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Silla, banco o escalera de 3 pasos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Ficha de registro, lapicero, tablero.</a:t>
            </a:r>
          </a:p>
          <a:p>
            <a:endParaRPr lang="es-PE" sz="1400"/>
          </a:p>
        </p:txBody>
      </p:sp>
      <p:sp>
        <p:nvSpPr>
          <p:cNvPr id="16" name="CuadroTexto 15"/>
          <p:cNvSpPr txBox="1"/>
          <p:nvPr/>
        </p:nvSpPr>
        <p:spPr>
          <a:xfrm>
            <a:off x="8366548" y="3954960"/>
            <a:ext cx="349078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>
                <a:solidFill>
                  <a:schemeClr val="accent5">
                    <a:lumMod val="75000"/>
                  </a:schemeClr>
                </a:solidFill>
              </a:rPr>
              <a:t>Estación 4</a:t>
            </a:r>
            <a:r>
              <a:rPr lang="es-ES" b="1"/>
              <a:t>: Resistencia 800 </a:t>
            </a:r>
            <a:r>
              <a:rPr lang="es-ES" b="1" err="1"/>
              <a:t>mt</a:t>
            </a:r>
            <a:endParaRPr lang="es-E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Pista de 25 metros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6 conos para armar 3 carriles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Cronometro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Ficha de registro, lapicero, tablero.</a:t>
            </a:r>
          </a:p>
          <a:p>
            <a:endParaRPr lang="es-PE" sz="1400"/>
          </a:p>
        </p:txBody>
      </p:sp>
      <p:cxnSp>
        <p:nvCxnSpPr>
          <p:cNvPr id="4" name="Conector recto 3"/>
          <p:cNvCxnSpPr/>
          <p:nvPr/>
        </p:nvCxnSpPr>
        <p:spPr>
          <a:xfrm flipH="1">
            <a:off x="3781170" y="1690783"/>
            <a:ext cx="16475" cy="453702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8123012" y="1686449"/>
            <a:ext cx="16475" cy="453702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84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Pruebas físicas – FASE 2</a:t>
            </a:r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348962" y="2306278"/>
            <a:ext cx="3169544" cy="2153731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ATLETISMO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es-P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AutoNum type="alphaLcParenR"/>
            </a:pPr>
            <a:r>
              <a:rPr lang="es-PE">
                <a:latin typeface="Calibri"/>
                <a:ea typeface="Calibri" panose="020F0502020204030204" pitchFamily="34" charset="0"/>
                <a:cs typeface="Times New Roman"/>
              </a:rPr>
              <a:t>Prueba de velocidad de 50 metros planos.</a:t>
            </a:r>
            <a:r>
              <a:rPr lang="es-PE">
                <a:ea typeface="+mn-lt"/>
                <a:cs typeface="+mn-lt"/>
              </a:rPr>
              <a:t>(3*)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LcParenR"/>
            </a:pPr>
            <a:r>
              <a:rPr lang="es-PE">
                <a:latin typeface="Calibri"/>
                <a:ea typeface="Calibri" panose="020F0502020204030204" pitchFamily="34" charset="0"/>
                <a:cs typeface="Times New Roman"/>
              </a:rPr>
              <a:t>Salto longitudinal. (2*)</a:t>
            </a:r>
            <a:endParaRPr lang="es-PE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PE">
                <a:latin typeface="Calibri"/>
                <a:ea typeface="Calibri" panose="020F0502020204030204" pitchFamily="34" charset="0"/>
                <a:cs typeface="Times New Roman"/>
              </a:rPr>
              <a:t>Prueba de resistencia de 600 metros planos. (3*)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92437" y="2317463"/>
            <a:ext cx="3839046" cy="3453189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FUTBOL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P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PE">
                <a:latin typeface="Calibri"/>
                <a:ea typeface="Calibri" panose="020F0502020204030204" pitchFamily="34" charset="0"/>
                <a:cs typeface="Times New Roman"/>
              </a:rPr>
              <a:t>Conducción del balón (1*)</a:t>
            </a:r>
            <a:endParaRPr lang="es-PE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AutoNum type="alphaLcParenR"/>
            </a:pPr>
            <a:r>
              <a:rPr lang="es-PE">
                <a:latin typeface="Calibri"/>
                <a:ea typeface="Calibri" panose="020F0502020204030204" pitchFamily="34" charset="0"/>
                <a:cs typeface="Times New Roman"/>
              </a:rPr>
              <a:t>Aceleración con balón </a:t>
            </a:r>
            <a:r>
              <a:rPr lang="es-PE">
                <a:ea typeface="+mn-lt"/>
                <a:cs typeface="+mn-lt"/>
              </a:rPr>
              <a:t>(1*)</a:t>
            </a:r>
            <a:endParaRPr lang="es-P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lphaLcParenR"/>
            </a:pPr>
            <a:r>
              <a:rPr lang="es-PE">
                <a:latin typeface="Calibri"/>
                <a:ea typeface="Calibri" panose="020F0502020204030204" pitchFamily="34" charset="0"/>
                <a:cs typeface="Times New Roman"/>
              </a:rPr>
              <a:t>Velocidad con obstáculos</a:t>
            </a:r>
            <a:r>
              <a:rPr lang="es-PE">
                <a:ea typeface="+mn-lt"/>
                <a:cs typeface="+mn-lt"/>
              </a:rPr>
              <a:t>(1*)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s-PE">
                <a:latin typeface="Calibri"/>
                <a:ea typeface="Calibri" panose="020F0502020204030204" pitchFamily="34" charset="0"/>
                <a:cs typeface="Times New Roman"/>
              </a:rPr>
              <a:t>Remate</a:t>
            </a: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 de balón con precisión.</a:t>
            </a:r>
            <a:r>
              <a:rPr lang="es-ES">
                <a:ea typeface="+mn-lt"/>
                <a:cs typeface="+mn-lt"/>
              </a:rPr>
              <a:t>(1*)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Tiempo: (1*)</a:t>
            </a:r>
            <a:endParaRPr lang="es-ES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Acomodar (2*)</a:t>
            </a:r>
            <a:endParaRPr lang="es-ES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Registro (1*)</a:t>
            </a:r>
            <a:endParaRPr lang="es-ES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004972" y="2319156"/>
            <a:ext cx="3542270" cy="2759602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VÓLEY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Precisión del saque (2*)</a:t>
            </a:r>
            <a:endParaRPr lang="es-PE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AutoNum type="alphaLcParenR"/>
            </a:pP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Dominio del voleo</a:t>
            </a:r>
            <a:r>
              <a:rPr lang="es-ES">
                <a:latin typeface="Calibri"/>
                <a:ea typeface="+mn-lt"/>
                <a:cs typeface="Times New Roman"/>
              </a:rPr>
              <a:t> </a:t>
            </a:r>
            <a:r>
              <a:rPr lang="es-ES">
                <a:ea typeface="+mn-lt"/>
                <a:cs typeface="+mn-lt"/>
              </a:rPr>
              <a:t>(2*)</a:t>
            </a:r>
            <a:endParaRPr lang="es-P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AutoNum type="alphaLcParenR"/>
            </a:pP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Dominio de recepción</a:t>
            </a:r>
            <a:r>
              <a:rPr lang="es-ES">
                <a:latin typeface="Calibri"/>
                <a:ea typeface="+mn-lt"/>
                <a:cs typeface="Times New Roman"/>
              </a:rPr>
              <a:t> </a:t>
            </a:r>
            <a:r>
              <a:rPr lang="es-ES">
                <a:ea typeface="+mn-lt"/>
                <a:cs typeface="+mn-lt"/>
              </a:rPr>
              <a:t>(2*)</a:t>
            </a:r>
            <a:endParaRPr lang="es-P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AutoNum type="alphaLcParenR"/>
            </a:pPr>
            <a:r>
              <a:rPr lang="es-ES">
                <a:latin typeface="Calibri"/>
                <a:ea typeface="Calibri" panose="020F0502020204030204" pitchFamily="34" charset="0"/>
                <a:cs typeface="Times New Roman"/>
              </a:rPr>
              <a:t>Golpe de balón</a:t>
            </a:r>
            <a:r>
              <a:rPr lang="es-ES">
                <a:latin typeface="Calibri"/>
                <a:ea typeface="+mn-lt"/>
                <a:cs typeface="Times New Roman"/>
              </a:rPr>
              <a:t> </a:t>
            </a:r>
            <a:r>
              <a:rPr lang="es-ES">
                <a:ea typeface="+mn-lt"/>
                <a:cs typeface="+mn-lt"/>
              </a:rPr>
              <a:t>(2*)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endParaRPr lang="es-E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0337" y="6002892"/>
            <a:ext cx="4232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/>
              <a:t>*(8) Personal para el proceso de evaluación, </a:t>
            </a:r>
            <a:endParaRPr lang="es-PE" sz="1600"/>
          </a:p>
        </p:txBody>
      </p:sp>
      <p:sp>
        <p:nvSpPr>
          <p:cNvPr id="11" name="CuadroTexto 10"/>
          <p:cNvSpPr txBox="1"/>
          <p:nvPr/>
        </p:nvSpPr>
        <p:spPr>
          <a:xfrm>
            <a:off x="2474317" y="23367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*(8)</a:t>
            </a:r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6133906" y="23367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*(8)</a:t>
            </a:r>
            <a:endParaRPr lang="es-PE"/>
          </a:p>
        </p:txBody>
      </p:sp>
      <p:sp>
        <p:nvSpPr>
          <p:cNvPr id="13" name="CuadroTexto 12"/>
          <p:cNvSpPr txBox="1"/>
          <p:nvPr/>
        </p:nvSpPr>
        <p:spPr>
          <a:xfrm>
            <a:off x="10115887" y="242172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*(8)</a:t>
            </a:r>
            <a:endParaRPr lang="es-PE"/>
          </a:p>
        </p:txBody>
      </p:sp>
      <p:sp>
        <p:nvSpPr>
          <p:cNvPr id="14" name="CuadroTexto 13"/>
          <p:cNvSpPr txBox="1"/>
          <p:nvPr/>
        </p:nvSpPr>
        <p:spPr>
          <a:xfrm>
            <a:off x="8616779" y="6066767"/>
            <a:ext cx="3398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>
                <a:solidFill>
                  <a:srgbClr val="0070C0"/>
                </a:solidFill>
              </a:rPr>
              <a:t>Total personal para 1 COAR : 24 </a:t>
            </a:r>
            <a:endParaRPr lang="es-PE" sz="160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20059" y="1493738"/>
            <a:ext cx="408926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/>
              <a:t>Pruebas para cada disciplina deportiva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730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428" y="0"/>
            <a:ext cx="10749367" cy="1208868"/>
          </a:xfrm>
        </p:spPr>
        <p:txBody>
          <a:bodyPr/>
          <a:lstStyle/>
          <a:p>
            <a:r>
              <a:rPr lang="es-ES"/>
              <a:t>Pruebas para Atletismo – FASE II</a:t>
            </a:r>
            <a:endParaRPr lang="es-PE"/>
          </a:p>
        </p:txBody>
      </p:sp>
      <p:pic>
        <p:nvPicPr>
          <p:cNvPr id="6" name="Imagen 5" descr="Female athlete performing a long jump during a competition at stadium. The jump, athlete, action, motion, sport, success, championship concept - 1077768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86" y="2079568"/>
            <a:ext cx="2075293" cy="17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08718" y="4145199"/>
            <a:ext cx="233266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Salto Longitudinal.</a:t>
            </a:r>
          </a:p>
        </p:txBody>
      </p:sp>
      <p:pic>
        <p:nvPicPr>
          <p:cNvPr id="8" name="Imagen 7" descr="Deportes Individuales Juanma: La Salida 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7369" y="2085103"/>
            <a:ext cx="2253607" cy="178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7212290" y="4144724"/>
            <a:ext cx="604609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Resistencia de 600 </a:t>
            </a:r>
            <a:endParaRPr lang="es-ES"/>
          </a:p>
          <a:p>
            <a:pPr algn="ctr"/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metros planos</a:t>
            </a:r>
            <a:endParaRPr lang="es-PE">
              <a:cs typeface="Segoe UI"/>
            </a:endParaRPr>
          </a:p>
        </p:txBody>
      </p:sp>
      <p:pic>
        <p:nvPicPr>
          <p:cNvPr id="11" name="Imagen 10" descr="Corredor en la línea de llegada fotografías e imágenes de alta resolución -  Alam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" b="6433"/>
          <a:stretch/>
        </p:blipFill>
        <p:spPr bwMode="auto">
          <a:xfrm rot="10800000" flipV="1">
            <a:off x="9420164" y="2096448"/>
            <a:ext cx="1482293" cy="21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841448" y="4194398"/>
            <a:ext cx="188464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P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Velocidad 50 </a:t>
            </a:r>
            <a:r>
              <a:rPr lang="es-PE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endParaRPr lang="es-P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430085" y="2826809"/>
            <a:ext cx="172994" cy="39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 derecha 13"/>
          <p:cNvSpPr/>
          <p:nvPr/>
        </p:nvSpPr>
        <p:spPr>
          <a:xfrm>
            <a:off x="8671585" y="2734963"/>
            <a:ext cx="172994" cy="39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98E5EB8-AEB7-716B-4DC6-05E718394DE2}"/>
              </a:ext>
            </a:extLst>
          </p:cNvPr>
          <p:cNvSpPr txBox="1"/>
          <p:nvPr/>
        </p:nvSpPr>
        <p:spPr>
          <a:xfrm>
            <a:off x="1054500" y="4578415"/>
            <a:ext cx="3264001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Cronómetro</a:t>
            </a:r>
            <a:endParaRPr lang="es-E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Palmeta de madera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Silbato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4 banderines manuales de aviso para partida y llegada (2 rojos , 2 blancos)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Ficha de registro, lapicero, tablero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Verificar que las zapatillas de los postulantes estén sin clavos.</a:t>
            </a:r>
          </a:p>
          <a:p>
            <a:endParaRPr lang="es-PE" sz="14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276C71D-EB94-BF31-4FED-792BF97094E2}"/>
              </a:ext>
            </a:extLst>
          </p:cNvPr>
          <p:cNvSpPr txBox="1"/>
          <p:nvPr/>
        </p:nvSpPr>
        <p:spPr>
          <a:xfrm>
            <a:off x="5303712" y="4519038"/>
            <a:ext cx="325336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>
                <a:cs typeface="Segoe UI"/>
              </a:rPr>
              <a:t>Fosa de salto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Wincha de 20 </a:t>
            </a:r>
            <a:r>
              <a:rPr lang="es-ES" sz="1400" err="1"/>
              <a:t>mt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Ficha de registro, lapicero, tablero.</a:t>
            </a:r>
          </a:p>
          <a:p>
            <a:endParaRPr lang="es-PE" sz="14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4D7A419-8F2C-4BB0-DAA0-4ED33D74DA9D}"/>
              </a:ext>
            </a:extLst>
          </p:cNvPr>
          <p:cNvSpPr txBox="1"/>
          <p:nvPr/>
        </p:nvSpPr>
        <p:spPr>
          <a:xfrm>
            <a:off x="9039483" y="4786233"/>
            <a:ext cx="349078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Pista de 400 metros</a:t>
            </a:r>
            <a:endParaRPr lang="es-E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Cronometro.</a:t>
            </a:r>
            <a:endParaRPr lang="es-ES" sz="1400"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>
                <a:cs typeface="Segoe UI"/>
              </a:rPr>
              <a:t>Silbato</a:t>
            </a:r>
            <a:endParaRPr lang="es-E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/>
              <a:t>Ficha de registro, lapicero, tablero.</a:t>
            </a:r>
          </a:p>
          <a:p>
            <a:endParaRPr lang="es-PE" sz="1400"/>
          </a:p>
        </p:txBody>
      </p:sp>
    </p:spTree>
    <p:extLst>
      <p:ext uri="{BB962C8B-B14F-4D97-AF65-F5344CB8AC3E}">
        <p14:creationId xmlns:p14="http://schemas.microsoft.com/office/powerpoint/2010/main" val="3462297221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19265_TF02923944" id="{D20C65C2-2F2D-48AB-A704-4D34810D78D4}" vid="{9A5A4FBE-12E0-4188-9ECD-0C1BC1B3A6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0</TotalTime>
  <Words>1171</Words>
  <Application>Microsoft Office PowerPoint</Application>
  <PresentationFormat>Panorámica</PresentationFormat>
  <Paragraphs>295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Segoe UI</vt:lpstr>
      <vt:lpstr>Segoe UI Light</vt:lpstr>
      <vt:lpstr>Times New Roman</vt:lpstr>
      <vt:lpstr>Wingdings</vt:lpstr>
      <vt:lpstr>WelcomeDoc</vt:lpstr>
      <vt:lpstr>Presentación de PowerPoint</vt:lpstr>
      <vt:lpstr>Presentación de PowerPoint</vt:lpstr>
      <vt:lpstr>Presentación de PowerPoint</vt:lpstr>
      <vt:lpstr>Responsabilidades</vt:lpstr>
      <vt:lpstr>Fases de evaluación – COAR DEPORTIVO</vt:lpstr>
      <vt:lpstr>Pruebas físicas - Fase I</vt:lpstr>
      <vt:lpstr>Condiciones de la Infraestructura y materiales FASE I</vt:lpstr>
      <vt:lpstr>Pruebas físicas – FASE 2</vt:lpstr>
      <vt:lpstr>Pruebas para Atletismo – FASE II</vt:lpstr>
      <vt:lpstr>Pruebas en circuito para Futbol – FASE II</vt:lpstr>
      <vt:lpstr>Presentación de PowerPoint</vt:lpstr>
      <vt:lpstr>Condiciones y Materiales para la Fase II</vt:lpstr>
      <vt:lpstr>Condiciones para la ejecución de las pruebas físicas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COAR - DEPORTIVO</dc:title>
  <dc:creator>AIDA SOLANO RODRIGO</dc:creator>
  <cp:keywords/>
  <cp:lastModifiedBy>MARIA ELENA MORENO ARIAS</cp:lastModifiedBy>
  <cp:revision>5</cp:revision>
  <dcterms:created xsi:type="dcterms:W3CDTF">2023-03-09T18:31:14Z</dcterms:created>
  <dcterms:modified xsi:type="dcterms:W3CDTF">2023-04-11T17:00:36Z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