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mpact" panose="020B0806030902050204" pitchFamily="34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A70Q0+x94IVQVd1mI/iOrR9WG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8C9FB-283B-42C1-9EEB-06F984834915}">
  <a:tblStyle styleId="{00A8C9FB-283B-42C1-9EEB-06F98483491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4895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303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52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049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P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99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560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6335349" y="3415284"/>
            <a:ext cx="3599723" cy="3420000"/>
          </a:xfrm>
          <a:prstGeom prst="triangle">
            <a:avLst>
              <a:gd name="adj" fmla="val 10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2"/>
          <p:cNvSpPr/>
          <p:nvPr/>
        </p:nvSpPr>
        <p:spPr>
          <a:xfrm rot="10800000" flipH="1">
            <a:off x="6335349" y="0"/>
            <a:ext cx="3599723" cy="3420000"/>
          </a:xfrm>
          <a:prstGeom prst="triangle">
            <a:avLst>
              <a:gd name="adj" fmla="val 10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/>
          <p:nvPr/>
        </p:nvSpPr>
        <p:spPr>
          <a:xfrm>
            <a:off x="9935072" y="0"/>
            <a:ext cx="225692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2"/>
          <p:cNvSpPr/>
          <p:nvPr/>
        </p:nvSpPr>
        <p:spPr>
          <a:xfrm rot="-5400000">
            <a:off x="9430108" y="2300536"/>
            <a:ext cx="3266856" cy="2256928"/>
          </a:xfrm>
          <a:prstGeom prst="triangle">
            <a:avLst>
              <a:gd name="adj" fmla="val 50000"/>
            </a:avLst>
          </a:prstGeom>
          <a:solidFill>
            <a:srgbClr val="D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1_Encabezado de sección">
    <p:bg>
      <p:bgPr>
        <a:solidFill>
          <a:srgbClr val="F2F2F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/>
          <p:nvPr/>
        </p:nvSpPr>
        <p:spPr>
          <a:xfrm>
            <a:off x="815413" y="2"/>
            <a:ext cx="11376587" cy="6869593"/>
          </a:xfrm>
          <a:custGeom>
            <a:avLst/>
            <a:gdLst/>
            <a:ahLst/>
            <a:cxnLst/>
            <a:rect l="l" t="t" r="r" b="b"/>
            <a:pathLst>
              <a:path w="8532440" h="6842297" extrusionOk="0">
                <a:moveTo>
                  <a:pt x="0" y="6842297"/>
                </a:moveTo>
                <a:lnTo>
                  <a:pt x="5038613" y="0"/>
                </a:lnTo>
                <a:lnTo>
                  <a:pt x="8518792" y="0"/>
                </a:lnTo>
                <a:cubicBezTo>
                  <a:pt x="8523341" y="2280766"/>
                  <a:pt x="8527891" y="4561531"/>
                  <a:pt x="8532440" y="6842297"/>
                </a:cubicBezTo>
                <a:lnTo>
                  <a:pt x="0" y="6842297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3"/>
          <p:cNvSpPr txBox="1"/>
          <p:nvPr/>
        </p:nvSpPr>
        <p:spPr>
          <a:xfrm>
            <a:off x="239352" y="836712"/>
            <a:ext cx="11713301" cy="58323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endParaRPr sz="2500" b="0" i="0" u="none" strike="noStrike" cap="none">
              <a:solidFill>
                <a:srgbClr val="D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3" descr="C:\Users\MED\Desktop\logo MINEDU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72177" y="260648"/>
            <a:ext cx="3092015" cy="468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"/>
          <p:cNvGrpSpPr/>
          <p:nvPr/>
        </p:nvGrpSpPr>
        <p:grpSpPr>
          <a:xfrm>
            <a:off x="0" y="0"/>
            <a:ext cx="12192000" cy="6932643"/>
            <a:chOff x="-36512" y="-74643"/>
            <a:chExt cx="9231742" cy="6932643"/>
          </a:xfrm>
        </p:grpSpPr>
        <p:pic>
          <p:nvPicPr>
            <p:cNvPr id="98" name="Google Shape;98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512" y="-74643"/>
              <a:ext cx="9231742" cy="6932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"/>
            <p:cNvSpPr/>
            <p:nvPr/>
          </p:nvSpPr>
          <p:spPr>
            <a:xfrm>
              <a:off x="-36512" y="614691"/>
              <a:ext cx="1872208" cy="648072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"/>
          <p:cNvSpPr/>
          <p:nvPr/>
        </p:nvSpPr>
        <p:spPr>
          <a:xfrm>
            <a:off x="324130" y="2597705"/>
            <a:ext cx="7417789" cy="141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FFD1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0211" y="323754"/>
            <a:ext cx="3240360" cy="22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-264160" y="5399469"/>
            <a:ext cx="6096000" cy="148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0" i="0" u="none" strike="noStrike" cap="none">
                <a:solidFill>
                  <a:srgbClr val="F0D859"/>
                </a:solidFill>
                <a:latin typeface="Calibri"/>
                <a:ea typeface="Calibri"/>
                <a:cs typeface="Calibri"/>
                <a:sym typeface="Calibri"/>
              </a:rPr>
              <a:t>Coordinación de Investigación y Mejora de Procesos – DEBEDSAR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0D8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PE" sz="1800" b="0" i="0" u="none" strike="noStrike" cap="none">
                <a:solidFill>
                  <a:srgbClr val="F0D859"/>
                </a:solidFill>
                <a:latin typeface="Calibri"/>
                <a:ea typeface="Calibri"/>
                <a:cs typeface="Calibri"/>
                <a:sym typeface="Calibri"/>
              </a:rPr>
              <a:t>ABRIL, 2023</a:t>
            </a:r>
            <a:endParaRPr sz="1800" b="0" i="0" u="none" strike="noStrike" cap="none">
              <a:solidFill>
                <a:srgbClr val="F0D8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61" y="815308"/>
            <a:ext cx="5225824" cy="4245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52" y="78378"/>
            <a:ext cx="6217920" cy="65541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7725907" y="1073717"/>
            <a:ext cx="270568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Arial"/>
              <a:buNone/>
            </a:pPr>
            <a:r>
              <a:rPr lang="es-PE" sz="5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150</a:t>
            </a:r>
            <a:endParaRPr sz="50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7569989" y="1791452"/>
            <a:ext cx="3017520" cy="4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Impact"/>
              <a:buNone/>
            </a:pPr>
            <a:r>
              <a:rPr lang="es-PE" sz="20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VACANTES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6523378" y="2721813"/>
            <a:ext cx="14686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</a:pPr>
            <a:r>
              <a:rPr lang="es-PE" sz="3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5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895007" y="2696556"/>
            <a:ext cx="3811957" cy="54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P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COAR Ica y Piura para estudiantes con talento deportivo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5873073" y="3523896"/>
            <a:ext cx="25218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s-PE" sz="24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s-PE" sz="35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35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7984583" y="3570062"/>
            <a:ext cx="25699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P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COAR Lima Metropolitana para estudiantes con talento artístico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 rot="5400000">
            <a:off x="8827073" y="22994"/>
            <a:ext cx="503353" cy="4872903"/>
          </a:xfrm>
          <a:prstGeom prst="leftBrace">
            <a:avLst>
              <a:gd name="adj1" fmla="val 33829"/>
              <a:gd name="adj2" fmla="val 48266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45835" y="17219"/>
            <a:ext cx="7949082" cy="52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None/>
            </a:pPr>
            <a:r>
              <a:rPr lang="es-PE" sz="3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REQUISITOS Y VACANTES</a:t>
            </a:r>
            <a:endParaRPr sz="35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6609347" y="4705828"/>
            <a:ext cx="5238187" cy="123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591106" y="4767319"/>
            <a:ext cx="5256428" cy="133595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estudiante que resulte seleccionado deberá trasladarse al COAR elegido para cursar del 2° al 5° grado del nivel de educación secundaria (04 años).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79" y="711430"/>
            <a:ext cx="5772956" cy="57348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20037A3-F066-4538-A6EC-10B95071DB90}"/>
              </a:ext>
            </a:extLst>
          </p:cNvPr>
          <p:cNvSpPr txBox="1"/>
          <p:nvPr/>
        </p:nvSpPr>
        <p:spPr>
          <a:xfrm>
            <a:off x="852256" y="6214369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Paginas 6 y 7 del prospecto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7932701" y="2946983"/>
            <a:ext cx="1865718" cy="372621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s-PE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s-PE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000</a:t>
            </a:r>
            <a:r>
              <a:rPr lang="es-PE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aptos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939101" y="3638943"/>
            <a:ext cx="1368000" cy="629727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s-PE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s-PE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000</a:t>
            </a:r>
            <a:r>
              <a:rPr lang="es-PE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asistentes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8033650" y="4377951"/>
            <a:ext cx="1743821" cy="394062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s-PE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300 </a:t>
            </a:r>
            <a:r>
              <a:rPr lang="es-PE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aptos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938169" y="5129547"/>
            <a:ext cx="1368000" cy="504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s-PE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s-PE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asistentes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8076102" y="5758864"/>
            <a:ext cx="1440000" cy="613687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s-PE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150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s-PE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ingresantes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309003" y="1447903"/>
            <a:ext cx="2880000" cy="3600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s-PE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Difusión y Convocatoria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309003" y="2205503"/>
            <a:ext cx="3432242" cy="41083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s-P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Inscripción - Plataforma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309003" y="2961444"/>
            <a:ext cx="3432242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s-P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Publicación de inscritos aptos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444750" y="3607606"/>
            <a:ext cx="3471822" cy="482810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s-P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 de la 1ra fase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441492" y="4370282"/>
            <a:ext cx="3471822" cy="466061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s-P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Publicación de Resultados Fase </a:t>
            </a:r>
            <a:r>
              <a:rPr lang="es-PE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4486704" y="5170084"/>
            <a:ext cx="3471822" cy="410833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s-PE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 de la 2da fase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505661" y="5893274"/>
            <a:ext cx="3419878" cy="415226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s-PE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Publicación de resultados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 flipH="1">
            <a:off x="3761099" y="1857680"/>
            <a:ext cx="163653" cy="45522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3333297" y="1398746"/>
            <a:ext cx="995691" cy="4589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3084080" y="1366313"/>
            <a:ext cx="14482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s-PE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 – ABR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s-PE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14 - ABR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"/>
          <p:cNvGrpSpPr/>
          <p:nvPr/>
        </p:nvGrpSpPr>
        <p:grpSpPr>
          <a:xfrm>
            <a:off x="3465318" y="2149024"/>
            <a:ext cx="891590" cy="544388"/>
            <a:chOff x="1282762" y="1724567"/>
            <a:chExt cx="736536" cy="544388"/>
          </a:xfrm>
        </p:grpSpPr>
        <p:sp>
          <p:nvSpPr>
            <p:cNvPr id="145" name="Google Shape;145;p4"/>
            <p:cNvSpPr/>
            <p:nvPr/>
          </p:nvSpPr>
          <p:spPr>
            <a:xfrm>
              <a:off x="1291031" y="1724567"/>
              <a:ext cx="720000" cy="504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1282762" y="1745735"/>
              <a:ext cx="7365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s-PE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06 - ABR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s-PE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14 - ABR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4"/>
          <p:cNvSpPr txBox="1"/>
          <p:nvPr/>
        </p:nvSpPr>
        <p:spPr>
          <a:xfrm>
            <a:off x="10704423" y="781538"/>
            <a:ext cx="10951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s-PE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4"/>
          <p:cNvGrpSpPr/>
          <p:nvPr/>
        </p:nvGrpSpPr>
        <p:grpSpPr>
          <a:xfrm>
            <a:off x="3475328" y="2871704"/>
            <a:ext cx="889634" cy="523180"/>
            <a:chOff x="1121397" y="2393063"/>
            <a:chExt cx="889634" cy="523180"/>
          </a:xfrm>
        </p:grpSpPr>
        <p:sp>
          <p:nvSpPr>
            <p:cNvPr id="149" name="Google Shape;149;p4"/>
            <p:cNvSpPr/>
            <p:nvPr/>
          </p:nvSpPr>
          <p:spPr>
            <a:xfrm>
              <a:off x="1121397" y="2410803"/>
              <a:ext cx="889634" cy="504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1139005" y="2393063"/>
              <a:ext cx="78467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s-PE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</a:t>
              </a: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s-PE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ABR</a:t>
              </a: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1" name="Google Shape;151;p4"/>
          <p:cNvGrpSpPr/>
          <p:nvPr/>
        </p:nvGrpSpPr>
        <p:grpSpPr>
          <a:xfrm>
            <a:off x="3450436" y="3629864"/>
            <a:ext cx="914526" cy="527305"/>
            <a:chOff x="1096505" y="4107937"/>
            <a:chExt cx="914526" cy="527305"/>
          </a:xfrm>
        </p:grpSpPr>
        <p:sp>
          <p:nvSpPr>
            <p:cNvPr id="152" name="Google Shape;152;p4"/>
            <p:cNvSpPr/>
            <p:nvPr/>
          </p:nvSpPr>
          <p:spPr>
            <a:xfrm>
              <a:off x="1121397" y="4107937"/>
              <a:ext cx="889634" cy="504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1096505" y="4112022"/>
              <a:ext cx="9060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15 - ABR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16 - ABR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4"/>
          <p:cNvGrpSpPr/>
          <p:nvPr/>
        </p:nvGrpSpPr>
        <p:grpSpPr>
          <a:xfrm>
            <a:off x="3475328" y="4340412"/>
            <a:ext cx="889634" cy="533872"/>
            <a:chOff x="1121397" y="4926632"/>
            <a:chExt cx="889634" cy="533872"/>
          </a:xfrm>
        </p:grpSpPr>
        <p:sp>
          <p:nvSpPr>
            <p:cNvPr id="155" name="Google Shape;155;p4"/>
            <p:cNvSpPr/>
            <p:nvPr/>
          </p:nvSpPr>
          <p:spPr>
            <a:xfrm>
              <a:off x="1121397" y="4956504"/>
              <a:ext cx="889634" cy="504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1285426" y="4926632"/>
              <a:ext cx="60060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s-PE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18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s-PE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ABR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4"/>
          <p:cNvGrpSpPr/>
          <p:nvPr/>
        </p:nvGrpSpPr>
        <p:grpSpPr>
          <a:xfrm>
            <a:off x="3475328" y="5851122"/>
            <a:ext cx="889634" cy="544348"/>
            <a:chOff x="1121397" y="5967400"/>
            <a:chExt cx="889634" cy="544348"/>
          </a:xfrm>
        </p:grpSpPr>
        <p:sp>
          <p:nvSpPr>
            <p:cNvPr id="158" name="Google Shape;158;p4"/>
            <p:cNvSpPr/>
            <p:nvPr/>
          </p:nvSpPr>
          <p:spPr>
            <a:xfrm>
              <a:off x="1121397" y="5967400"/>
              <a:ext cx="889634" cy="504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1178058" y="5988568"/>
              <a:ext cx="70797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s-PE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22</a:t>
              </a: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s-PE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ABR</a:t>
              </a: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0" name="Google Shape;160;p4"/>
          <p:cNvGrpSpPr/>
          <p:nvPr/>
        </p:nvGrpSpPr>
        <p:grpSpPr>
          <a:xfrm>
            <a:off x="3410694" y="5110704"/>
            <a:ext cx="964722" cy="544348"/>
            <a:chOff x="1056763" y="5452815"/>
            <a:chExt cx="964722" cy="544348"/>
          </a:xfrm>
        </p:grpSpPr>
        <p:sp>
          <p:nvSpPr>
            <p:cNvPr id="161" name="Google Shape;161;p4"/>
            <p:cNvSpPr/>
            <p:nvPr/>
          </p:nvSpPr>
          <p:spPr>
            <a:xfrm>
              <a:off x="1121397" y="5452815"/>
              <a:ext cx="889634" cy="504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1056763" y="5473983"/>
              <a:ext cx="96472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21 - ABR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22 - ABR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4"/>
          <p:cNvSpPr/>
          <p:nvPr/>
        </p:nvSpPr>
        <p:spPr>
          <a:xfrm>
            <a:off x="1427432" y="962548"/>
            <a:ext cx="1862683" cy="1348411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s-PE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Potenciales postulantes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261981" y="293473"/>
            <a:ext cx="9040627" cy="54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None/>
            </a:pPr>
            <a:r>
              <a:rPr lang="es-PE" sz="3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PROYECCIÓN : ETAPAS PUA 2023</a:t>
            </a:r>
            <a:endParaRPr sz="35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4"/>
          <p:cNvSpPr/>
          <p:nvPr/>
        </p:nvSpPr>
        <p:spPr>
          <a:xfrm rot="-5400000">
            <a:off x="9688617" y="3372147"/>
            <a:ext cx="363700" cy="262293"/>
          </a:xfrm>
          <a:prstGeom prst="trapezoid">
            <a:avLst>
              <a:gd name="adj" fmla="val 98080"/>
            </a:avLst>
          </a:prstGeom>
          <a:gradFill>
            <a:gsLst>
              <a:gs pos="0">
                <a:srgbClr val="FAFAFA"/>
              </a:gs>
              <a:gs pos="13000">
                <a:srgbClr val="FAFAFA"/>
              </a:gs>
              <a:gs pos="100000">
                <a:srgbClr val="CECEC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4"/>
          <p:cNvSpPr/>
          <p:nvPr/>
        </p:nvSpPr>
        <p:spPr>
          <a:xfrm rot="-5400000">
            <a:off x="9656570" y="3923625"/>
            <a:ext cx="486895" cy="203194"/>
          </a:xfrm>
          <a:prstGeom prst="trapezoid">
            <a:avLst>
              <a:gd name="adj" fmla="val 98080"/>
            </a:avLst>
          </a:prstGeom>
          <a:gradFill>
            <a:gsLst>
              <a:gs pos="0">
                <a:srgbClr val="FAFAFA"/>
              </a:gs>
              <a:gs pos="13000">
                <a:srgbClr val="FAFAFA"/>
              </a:gs>
              <a:gs pos="100000">
                <a:srgbClr val="CECEC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9993587" y="3241703"/>
            <a:ext cx="20173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s-PE"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Bonificación por </a:t>
            </a:r>
            <a:r>
              <a:rPr lang="es-PE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</a:t>
            </a:r>
            <a:r>
              <a:rPr lang="es-PE"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ulnerabilidad </a:t>
            </a:r>
            <a:endParaRPr sz="14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8" name="Google Shape;168;p4"/>
          <p:cNvSpPr/>
          <p:nvPr/>
        </p:nvSpPr>
        <p:spPr>
          <a:xfrm rot="-5400000">
            <a:off x="9712454" y="4825445"/>
            <a:ext cx="398690" cy="209513"/>
          </a:xfrm>
          <a:prstGeom prst="trapezoid">
            <a:avLst>
              <a:gd name="adj" fmla="val 98080"/>
            </a:avLst>
          </a:prstGeom>
          <a:gradFill>
            <a:gsLst>
              <a:gs pos="0">
                <a:srgbClr val="FAFAFA"/>
              </a:gs>
              <a:gs pos="13000">
                <a:srgbClr val="FAFAFA"/>
              </a:gs>
              <a:gs pos="100000">
                <a:srgbClr val="CECEC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4"/>
          <p:cNvSpPr/>
          <p:nvPr/>
        </p:nvSpPr>
        <p:spPr>
          <a:xfrm rot="-5400000">
            <a:off x="9725871" y="5324020"/>
            <a:ext cx="363233" cy="218136"/>
          </a:xfrm>
          <a:prstGeom prst="trapezoid">
            <a:avLst>
              <a:gd name="adj" fmla="val 98080"/>
            </a:avLst>
          </a:prstGeom>
          <a:gradFill>
            <a:gsLst>
              <a:gs pos="0">
                <a:srgbClr val="FAFAFA"/>
              </a:gs>
              <a:gs pos="13000">
                <a:srgbClr val="FAFAFA"/>
              </a:gs>
              <a:gs pos="100000">
                <a:srgbClr val="CECEC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10057456" y="4649183"/>
            <a:ext cx="20173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Bonificación por </a:t>
            </a:r>
            <a:r>
              <a:rPr lang="es-PE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</a:t>
            </a:r>
            <a:r>
              <a:rPr lang="es-PE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ulnerabilidad</a:t>
            </a:r>
            <a:endParaRPr sz="1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10016556" y="3790077"/>
            <a:ext cx="21588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Bonificación ganadores de juegos escolares</a:t>
            </a:r>
            <a:r>
              <a:rPr lang="es-PE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/florales</a:t>
            </a:r>
            <a:endParaRPr sz="1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10057456" y="5182703"/>
            <a:ext cx="19830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Bonificación ganadores de juegos escolares</a:t>
            </a:r>
            <a:r>
              <a:rPr lang="es-PE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/florales</a:t>
            </a:r>
            <a:endParaRPr sz="1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/>
        </p:nvSpPr>
        <p:spPr>
          <a:xfrm>
            <a:off x="-286306" y="796689"/>
            <a:ext cx="110319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9060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el proceso de inscripción los padres y/o madres de familia, tutores legales o apoderados de las y los postulantes que cumplan los requisitos establecidos, deberán seleccionar uno de los COAR para su postulación.</a:t>
            </a:r>
            <a:endParaRPr/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0025" y="2437875"/>
            <a:ext cx="6106200" cy="404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652267" y="226149"/>
            <a:ext cx="7949082" cy="52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None/>
            </a:pPr>
            <a:r>
              <a:rPr lang="es-PE" sz="35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INSCRIPCIÓN</a:t>
            </a:r>
            <a:endParaRPr sz="35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;p4"/>
          <p:cNvSpPr txBox="1"/>
          <p:nvPr/>
        </p:nvSpPr>
        <p:spPr>
          <a:xfrm>
            <a:off x="372920" y="281357"/>
            <a:ext cx="7522725" cy="54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None/>
            </a:pPr>
            <a:r>
              <a:rPr lang="es-PE" sz="2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Funciones generales de las instancias regionales </a:t>
            </a:r>
            <a:endParaRPr sz="24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36" y="1014033"/>
            <a:ext cx="9764488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3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;p4"/>
          <p:cNvSpPr txBox="1"/>
          <p:nvPr/>
        </p:nvSpPr>
        <p:spPr>
          <a:xfrm>
            <a:off x="372920" y="281357"/>
            <a:ext cx="7522725" cy="54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None/>
            </a:pPr>
            <a:r>
              <a:rPr lang="es-PE" sz="2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Funciones generales de las instancias regionales </a:t>
            </a:r>
            <a:endParaRPr sz="24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48276"/>
          <a:stretch/>
        </p:blipFill>
        <p:spPr>
          <a:xfrm>
            <a:off x="3003512" y="1626390"/>
            <a:ext cx="6544588" cy="31566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8" t="-5238" r="-248" b="38849"/>
          <a:stretch/>
        </p:blipFill>
        <p:spPr>
          <a:xfrm>
            <a:off x="3136880" y="820100"/>
            <a:ext cx="6411220" cy="8062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670" y="4710531"/>
            <a:ext cx="6430272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215" y="1078841"/>
            <a:ext cx="112007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1. Sobre las sedes: </a:t>
            </a:r>
            <a:r>
              <a:rPr lang="es-ES" dirty="0">
                <a:latin typeface="Calibri" panose="020F0502020204030204" pitchFamily="34" charset="0"/>
              </a:rPr>
              <a:t>La coordinación de IMP, enviará una relación de sedes mapeadas inicialmente con las DRE y UGEL de cada región. Se debe  </a:t>
            </a:r>
          </a:p>
          <a:p>
            <a:r>
              <a:rPr lang="es-ES" dirty="0">
                <a:latin typeface="Calibri" panose="020F0502020204030204" pitchFamily="34" charset="0"/>
              </a:rPr>
              <a:t>       garantizar dos sedes por cada región. Uno para arte (COAR) y otro para deporte. </a:t>
            </a:r>
          </a:p>
          <a:p>
            <a:endParaRPr lang="es-ES" dirty="0">
              <a:latin typeface="Calibri" panose="020F0502020204030204" pitchFamily="34" charset="0"/>
            </a:endParaRPr>
          </a:p>
          <a:p>
            <a:r>
              <a:rPr lang="es-E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2. Gestionar la participación de las siguientes autoridades para los días de evaluación.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Policía Nacional del Perú para ambas sedes.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Una abundancia para la sede de deporte.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Los Bomberos, para ambas sedes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La fiscal distrital o provincial para ambas sedes.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</a:endParaRPr>
          </a:p>
          <a:p>
            <a:r>
              <a:rPr lang="es-E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  <a:r>
              <a:rPr lang="es-ES" dirty="0">
                <a:latin typeface="Calibri" panose="020F0502020204030204" pitchFamily="34" charset="0"/>
              </a:rPr>
              <a:t>. </a:t>
            </a:r>
            <a:r>
              <a:rPr lang="es-E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Conformación de comisionados: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Coordinador de sede: Directores generales/académicos y/o BYDE.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Coordinador de evaluadores técnicos: Docentes de educación física y docentes de arte respectivamente por cada sede. Los docentes en coordinación con los especialista de las UGEL completarán la participación de 10 evaluadores (deporte) y 03 (arte )como mínimo por región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Equipo para el desarrollo del proceso de admisión: Lo determina los directores generales. Desarrollo de acciones logísticas detalladas según protocolo de aplicación.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Coordinar la participación de los un monitor de salud para la sede de evaluación deportiva.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</a:endParaRPr>
          </a:p>
          <a:p>
            <a:r>
              <a:rPr lang="es-E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4</a:t>
            </a:r>
            <a:r>
              <a:rPr lang="es-ES" dirty="0">
                <a:latin typeface="Calibri" panose="020F0502020204030204" pitchFamily="34" charset="0"/>
              </a:rPr>
              <a:t>. </a:t>
            </a:r>
            <a:r>
              <a:rPr lang="es-E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Gestiones ante la DRE, GORE u otros actores estratégicos: </a:t>
            </a:r>
            <a:r>
              <a:rPr lang="es-ES" dirty="0">
                <a:latin typeface="Calibri" panose="020F0502020204030204" pitchFamily="34" charset="0"/>
              </a:rPr>
              <a:t>Gestionar refrigerios para los evaluadores y equipo que implementará el proceso de admisión este 15 y 16 de abril de 2023.  Si se pudriera también para los estudiantes, según cantidad de inscritos. Desde la DEBEDSAR se va enviar un oficio a las DRE para reiterar el apoyo y que brinden las facilidades respectivas para este proceso. Asimismo, se va gestionar desde las DRE que se les otorgue un Resolución de agradecimiento para los especialistas de la UGEL y WIÑAQ que apoyen durante las evaluaciones.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</a:endParaRPr>
          </a:p>
          <a:p>
            <a:r>
              <a:rPr lang="es-E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5. Difusión : </a:t>
            </a:r>
            <a:r>
              <a:rPr lang="es-ES" dirty="0">
                <a:latin typeface="Calibri" panose="020F0502020204030204" pitchFamily="34" charset="0"/>
              </a:rPr>
              <a:t>Activar sus coordinaciones con la DRE y UGEL, medios regionales para dinamizar las inscripciones a nivel nacional. Solo quedan 04 días para el cierre de las inscripciones. </a:t>
            </a:r>
            <a:endParaRPr lang="es-ES" sz="1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" name="Google Shape;164;p4"/>
          <p:cNvSpPr txBox="1"/>
          <p:nvPr/>
        </p:nvSpPr>
        <p:spPr>
          <a:xfrm>
            <a:off x="587605" y="392675"/>
            <a:ext cx="7522725" cy="54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None/>
            </a:pPr>
            <a:r>
              <a:rPr lang="es-PE" sz="2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Detalle de responsabilidades </a:t>
            </a:r>
            <a:endParaRPr sz="24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2143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552</Words>
  <Application>Microsoft Office PowerPoint</Application>
  <PresentationFormat>Panorámica</PresentationFormat>
  <Paragraphs>71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</vt:lpstr>
      <vt:lpstr>Impact</vt:lpstr>
      <vt:lpstr>Arial</vt:lpstr>
      <vt:lpstr>Century Gothic</vt:lpstr>
      <vt:lpstr>Arial Narrow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IMP</dc:creator>
  <cp:lastModifiedBy>DEBEDSAR _ADM04</cp:lastModifiedBy>
  <cp:revision>8</cp:revision>
  <dcterms:created xsi:type="dcterms:W3CDTF">2019-02-07T15:48:00Z</dcterms:created>
  <dcterms:modified xsi:type="dcterms:W3CDTF">2023-04-10T21:25:36Z</dcterms:modified>
</cp:coreProperties>
</file>